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04.01.2015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000108"/>
            <a:ext cx="7500990" cy="4615456"/>
          </a:xfrm>
        </p:spPr>
        <p:txBody>
          <a:bodyPr>
            <a:normAutofit fontScale="90000"/>
          </a:bodyPr>
          <a:lstStyle/>
          <a:p>
            <a:r>
              <a:rPr lang="uk-UA" sz="5300" b="1" i="1" dirty="0" smtClean="0">
                <a:solidFill>
                  <a:schemeClr val="accent3"/>
                </a:solidFill>
              </a:rPr>
              <a:t>Тема уроку. </a:t>
            </a:r>
            <a:br>
              <a:rPr lang="uk-UA" sz="5300" b="1" i="1" dirty="0" smtClean="0">
                <a:solidFill>
                  <a:schemeClr val="accent3"/>
                </a:solidFill>
              </a:rPr>
            </a:br>
            <a:r>
              <a:rPr lang="uk-UA" sz="5300" b="1" i="1" dirty="0" smtClean="0">
                <a:solidFill>
                  <a:schemeClr val="accent3"/>
                </a:solidFill>
              </a:rPr>
              <a:t>Література  та духовність</a:t>
            </a:r>
            <a:r>
              <a:rPr lang="uk-UA" sz="5300" b="1" i="1" dirty="0" smtClean="0">
                <a:solidFill>
                  <a:schemeClr val="accent3"/>
                </a:solidFill>
              </a:rPr>
              <a:t/>
            </a:r>
            <a:br>
              <a:rPr lang="uk-UA" sz="5300" b="1" i="1" dirty="0" smtClean="0">
                <a:solidFill>
                  <a:schemeClr val="accent3"/>
                </a:solidFill>
              </a:rPr>
            </a:br>
            <a:r>
              <a:rPr lang="uk-UA" sz="5300" b="1" i="1" dirty="0" smtClean="0">
                <a:solidFill>
                  <a:schemeClr val="accent3"/>
                </a:solidFill>
              </a:rPr>
              <a:t>людини</a:t>
            </a:r>
            <a:r>
              <a:rPr lang="uk-UA" sz="5300" dirty="0" smtClean="0">
                <a:solidFill>
                  <a:schemeClr val="accent3"/>
                </a:solidFill>
              </a:rPr>
              <a:t> </a:t>
            </a:r>
            <a:br>
              <a:rPr lang="uk-UA" sz="5300" dirty="0" smtClean="0">
                <a:solidFill>
                  <a:schemeClr val="accent3"/>
                </a:solidFill>
              </a:rPr>
            </a:br>
            <a:r>
              <a:rPr lang="en-US" sz="4900" b="1" i="1" dirty="0" smtClean="0">
                <a:solidFill>
                  <a:schemeClr val="accent3"/>
                </a:solidFill>
              </a:rPr>
              <a:t>(</a:t>
            </a:r>
            <a:r>
              <a:rPr lang="uk-UA" sz="4900" b="1" i="1" dirty="0" smtClean="0">
                <a:solidFill>
                  <a:schemeClr val="accent3"/>
                </a:solidFill>
              </a:rPr>
              <a:t> </a:t>
            </a:r>
            <a:r>
              <a:rPr lang="uk-UA" sz="3600" b="1" i="1" dirty="0" smtClean="0">
                <a:solidFill>
                  <a:schemeClr val="accent3"/>
                </a:solidFill>
              </a:rPr>
              <a:t>На основі вивчених творів українських письменників ХІХ століття )</a:t>
            </a:r>
            <a:r>
              <a:rPr lang="uk-UA" sz="4400" b="1" i="1" dirty="0" smtClean="0">
                <a:solidFill>
                  <a:srgbClr val="800080"/>
                </a:solidFill>
              </a:rPr>
              <a:t/>
            </a:r>
            <a:br>
              <a:rPr lang="uk-UA" sz="4400" b="1" i="1" dirty="0" smtClean="0">
                <a:solidFill>
                  <a:srgbClr val="800080"/>
                </a:solidFill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571480"/>
            <a:ext cx="7858180" cy="228601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Возможность рисования на карте значительно расширяет её роль как - Картинка 16174/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521752"/>
            <a:ext cx="1695454" cy="13362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rgbClr val="77302B"/>
                </a:solidFill>
              </a:rPr>
              <a:t>Риси,</a:t>
            </a:r>
            <a:r>
              <a:rPr lang="en-US" sz="4400" b="1" dirty="0" smtClean="0">
                <a:solidFill>
                  <a:srgbClr val="77302B"/>
                </a:solidFill>
              </a:rPr>
              <a:t> </a:t>
            </a:r>
            <a:r>
              <a:rPr lang="uk-UA" sz="4400" b="1" dirty="0" smtClean="0">
                <a:solidFill>
                  <a:srgbClr val="77302B"/>
                </a:solidFill>
              </a:rPr>
              <a:t>що стосуються ставлення </a:t>
            </a:r>
            <a:r>
              <a:rPr lang="en-US" sz="4400" b="1" dirty="0" smtClean="0">
                <a:solidFill>
                  <a:srgbClr val="77302B"/>
                </a:solidFill>
              </a:rPr>
              <a:t/>
            </a:r>
            <a:br>
              <a:rPr lang="en-US" sz="4400" b="1" dirty="0" smtClean="0">
                <a:solidFill>
                  <a:srgbClr val="77302B"/>
                </a:solidFill>
              </a:rPr>
            </a:br>
            <a:r>
              <a:rPr lang="uk-UA" sz="4400" b="1" dirty="0" smtClean="0">
                <a:solidFill>
                  <a:srgbClr val="77302B"/>
                </a:solidFill>
              </a:rPr>
              <a:t>до </a:t>
            </a:r>
            <a:r>
              <a:rPr lang="uk-UA" sz="4400" b="1" dirty="0" smtClean="0">
                <a:solidFill>
                  <a:srgbClr val="77302B"/>
                </a:solidFill>
              </a:rPr>
              <a:t>людей: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Чуйний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Відвертий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Щирий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Гарно одягається 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Щиросердний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Делікатний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Приємний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Уважний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Справедливий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Цілеспрямований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урівноважений</a:t>
            </a:r>
            <a:endParaRPr lang="ru-RU" b="1" dirty="0" smtClean="0">
              <a:solidFill>
                <a:srgbClr val="960E2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Самітник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Нестриманий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Зловредний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Надто самовпевнений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Нещирий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Славолюбний 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Упертий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Переоцінює себе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Без мети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Схильний до суперечок</a:t>
            </a:r>
            <a:endParaRPr lang="ru-RU" b="1" dirty="0" smtClean="0">
              <a:solidFill>
                <a:srgbClr val="960E2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Урок по глаголу 5 класс - Только новые учебни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467970"/>
            <a:ext cx="2428892" cy="239003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7302B"/>
                </a:solidFill>
              </a:rPr>
              <a:t>Народна  мудрість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i="1" dirty="0" smtClean="0">
                <a:solidFill>
                  <a:srgbClr val="960E21"/>
                </a:solidFill>
              </a:rPr>
              <a:t>Поведінка – це дзеркало, в якому кожен показує своє обличчя.</a:t>
            </a:r>
          </a:p>
          <a:p>
            <a:pPr algn="just"/>
            <a:r>
              <a:rPr lang="uk-UA" b="1" i="1" dirty="0" smtClean="0">
                <a:solidFill>
                  <a:srgbClr val="960E21"/>
                </a:solidFill>
              </a:rPr>
              <a:t>Не ви маєте говорити про свої заслуги, а нехай люди говорять про вас.</a:t>
            </a:r>
          </a:p>
          <a:p>
            <a:pPr algn="just"/>
            <a:r>
              <a:rPr lang="uk-UA" b="1" i="1" dirty="0" smtClean="0">
                <a:solidFill>
                  <a:srgbClr val="960E21"/>
                </a:solidFill>
              </a:rPr>
              <a:t>Молодим людям часто здається, що їх поведінка природна, тоді як насправді вони просто невиховані і грубі.</a:t>
            </a:r>
            <a:endParaRPr lang="ru-RU" b="1" i="1" dirty="0" smtClean="0">
              <a:solidFill>
                <a:srgbClr val="960E2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rgbClr val="77302B"/>
                </a:solidFill>
              </a:rPr>
              <a:t>10 заповідей, які роблять людину Людиною: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85926"/>
            <a:ext cx="7498080" cy="4800600"/>
          </a:xfrm>
        </p:spPr>
        <p:txBody>
          <a:bodyPr>
            <a:normAutofit fontScale="85000" lnSpcReduction="10000"/>
          </a:bodyPr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uk-UA" b="1" i="1" dirty="0" smtClean="0">
                <a:solidFill>
                  <a:srgbClr val="960E21"/>
                </a:solidFill>
              </a:rPr>
              <a:t>Добре ставлення до людей.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uk-UA" b="1" i="1" dirty="0" smtClean="0">
                <a:solidFill>
                  <a:srgbClr val="960E21"/>
                </a:solidFill>
              </a:rPr>
              <a:t>Правильний вибір професії.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uk-UA" b="1" i="1" dirty="0" smtClean="0">
                <a:solidFill>
                  <a:srgbClr val="960E21"/>
                </a:solidFill>
              </a:rPr>
              <a:t>Високорозвинена внутрішня культура і самосвідомість.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uk-UA" b="1" i="1" dirty="0" smtClean="0">
                <a:solidFill>
                  <a:srgbClr val="960E21"/>
                </a:solidFill>
              </a:rPr>
              <a:t>Фізичний розвиток та душевний спокій.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uk-UA" b="1" i="1" dirty="0" smtClean="0">
                <a:solidFill>
                  <a:srgbClr val="960E21"/>
                </a:solidFill>
              </a:rPr>
              <a:t>Щастя у сім</a:t>
            </a:r>
            <a:r>
              <a:rPr lang="en-US" b="1" i="1" dirty="0" smtClean="0">
                <a:solidFill>
                  <a:srgbClr val="960E21"/>
                </a:solidFill>
              </a:rPr>
              <a:t>’</a:t>
            </a:r>
            <a:r>
              <a:rPr lang="uk-UA" b="1" i="1" dirty="0" smtClean="0">
                <a:solidFill>
                  <a:srgbClr val="960E21"/>
                </a:solidFill>
              </a:rPr>
              <a:t>ї.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uk-UA" b="1" i="1" dirty="0" smtClean="0">
                <a:solidFill>
                  <a:srgbClr val="960E21"/>
                </a:solidFill>
              </a:rPr>
              <a:t>Любов до природи.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uk-UA" b="1" i="1" dirty="0" smtClean="0">
                <a:solidFill>
                  <a:srgbClr val="960E21"/>
                </a:solidFill>
              </a:rPr>
              <a:t>Світ захоплень та особистих інтересів.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uk-UA" b="1" i="1" dirty="0" smtClean="0">
                <a:solidFill>
                  <a:srgbClr val="960E21"/>
                </a:solidFill>
              </a:rPr>
              <a:t>Життя для інших.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uk-UA" b="1" i="1" dirty="0" smtClean="0">
                <a:solidFill>
                  <a:srgbClr val="960E21"/>
                </a:solidFill>
              </a:rPr>
              <a:t>Патріотизм.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uk-UA" b="1" i="1" dirty="0" smtClean="0">
                <a:solidFill>
                  <a:srgbClr val="960E21"/>
                </a:solidFill>
              </a:rPr>
              <a:t>Самовдосконалення</a:t>
            </a:r>
            <a:r>
              <a:rPr lang="en-US" b="1" i="1" dirty="0" smtClean="0">
                <a:solidFill>
                  <a:srgbClr val="960E21"/>
                </a:solidFill>
              </a:rPr>
              <a:t> </a:t>
            </a:r>
            <a:r>
              <a:rPr lang="uk-UA" b="1" i="1" dirty="0" smtClean="0">
                <a:solidFill>
                  <a:srgbClr val="960E21"/>
                </a:solidFill>
              </a:rPr>
              <a:t>і наполегливість</a:t>
            </a:r>
            <a:r>
              <a:rPr lang="uk-UA" dirty="0" smtClean="0">
                <a:solidFill>
                  <a:srgbClr val="960E21"/>
                </a:solidFill>
              </a:rPr>
              <a:t>.</a:t>
            </a:r>
            <a:endParaRPr lang="ru-RU" dirty="0" smtClean="0">
              <a:solidFill>
                <a:srgbClr val="960E2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rgbClr val="77302B"/>
                </a:solidFill>
              </a:rPr>
              <a:t>Якою повинна бути сучасна людина?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uk-UA" b="1" u="sng" dirty="0" smtClean="0">
                <a:solidFill>
                  <a:srgbClr val="960E21"/>
                </a:solidFill>
              </a:rPr>
              <a:t>Дівчина:</a:t>
            </a:r>
          </a:p>
          <a:p>
            <a:pPr>
              <a:lnSpc>
                <a:spcPct val="90000"/>
              </a:lnSpc>
            </a:pPr>
            <a:endParaRPr lang="uk-UA" b="1" u="sng" dirty="0" smtClean="0">
              <a:solidFill>
                <a:srgbClr val="960E21"/>
              </a:solidFill>
            </a:endParaRPr>
          </a:p>
          <a:p>
            <a:pPr>
              <a:buNone/>
            </a:pPr>
            <a:r>
              <a:rPr lang="uk-UA" b="1" dirty="0" smtClean="0">
                <a:solidFill>
                  <a:srgbClr val="960E21"/>
                </a:solidFill>
              </a:rPr>
              <a:t>Турботлива</a:t>
            </a:r>
          </a:p>
          <a:p>
            <a:pPr>
              <a:buNone/>
            </a:pPr>
            <a:r>
              <a:rPr lang="uk-UA" b="1" dirty="0" smtClean="0">
                <a:solidFill>
                  <a:srgbClr val="960E21"/>
                </a:solidFill>
              </a:rPr>
              <a:t>Ніжна</a:t>
            </a:r>
          </a:p>
          <a:p>
            <a:pPr>
              <a:buNone/>
            </a:pPr>
            <a:r>
              <a:rPr lang="uk-UA" b="1" dirty="0" smtClean="0">
                <a:solidFill>
                  <a:srgbClr val="960E21"/>
                </a:solidFill>
              </a:rPr>
              <a:t>Добра господиня</a:t>
            </a:r>
          </a:p>
          <a:p>
            <a:pPr>
              <a:buNone/>
            </a:pPr>
            <a:r>
              <a:rPr lang="uk-UA" b="1" dirty="0" smtClean="0">
                <a:solidFill>
                  <a:srgbClr val="960E21"/>
                </a:solidFill>
              </a:rPr>
              <a:t>Скромна</a:t>
            </a:r>
          </a:p>
          <a:p>
            <a:pPr>
              <a:buNone/>
            </a:pPr>
            <a:r>
              <a:rPr lang="uk-UA" b="1" dirty="0" smtClean="0">
                <a:solidFill>
                  <a:srgbClr val="960E21"/>
                </a:solidFill>
              </a:rPr>
              <a:t>Чуйна</a:t>
            </a:r>
          </a:p>
          <a:p>
            <a:pPr>
              <a:buNone/>
            </a:pPr>
            <a:r>
              <a:rPr lang="uk-UA" b="1" dirty="0" smtClean="0">
                <a:solidFill>
                  <a:srgbClr val="960E21"/>
                </a:solidFill>
              </a:rPr>
              <a:t>Врівноважена</a:t>
            </a:r>
          </a:p>
          <a:p>
            <a:pPr>
              <a:buNone/>
            </a:pPr>
            <a:r>
              <a:rPr lang="uk-UA" b="1" dirty="0" smtClean="0">
                <a:solidFill>
                  <a:srgbClr val="960E21"/>
                </a:solidFill>
              </a:rPr>
              <a:t>Весела</a:t>
            </a:r>
            <a:endParaRPr lang="ru-RU" b="1" dirty="0" smtClean="0">
              <a:solidFill>
                <a:srgbClr val="960E21"/>
              </a:solidFill>
            </a:endParaRP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533400" indent="-533400">
              <a:buNone/>
            </a:pPr>
            <a:r>
              <a:rPr lang="uk-UA" b="1" u="sng" dirty="0" smtClean="0">
                <a:solidFill>
                  <a:srgbClr val="960E21"/>
                </a:solidFill>
              </a:rPr>
              <a:t>Юнак:</a:t>
            </a:r>
          </a:p>
          <a:p>
            <a:pPr marL="533400" indent="-533400">
              <a:buNone/>
            </a:pPr>
            <a:endParaRPr lang="uk-UA" b="1" u="sng" dirty="0" smtClean="0">
              <a:solidFill>
                <a:srgbClr val="960E21"/>
              </a:solidFill>
            </a:endParaRPr>
          </a:p>
          <a:p>
            <a:pPr marL="533400" indent="-533400">
              <a:buNone/>
            </a:pPr>
            <a:r>
              <a:rPr lang="uk-UA" b="1" dirty="0" smtClean="0">
                <a:solidFill>
                  <a:srgbClr val="960E21"/>
                </a:solidFill>
              </a:rPr>
              <a:t>Мужній</a:t>
            </a:r>
          </a:p>
          <a:p>
            <a:pPr marL="533400" indent="-533400">
              <a:buNone/>
            </a:pPr>
            <a:r>
              <a:rPr lang="uk-UA" b="1" dirty="0" smtClean="0">
                <a:solidFill>
                  <a:srgbClr val="960E21"/>
                </a:solidFill>
              </a:rPr>
              <a:t>Розумний</a:t>
            </a:r>
          </a:p>
          <a:p>
            <a:pPr marL="533400" indent="-533400">
              <a:buNone/>
            </a:pPr>
            <a:r>
              <a:rPr lang="uk-UA" b="1" dirty="0" smtClean="0">
                <a:solidFill>
                  <a:srgbClr val="960E21"/>
                </a:solidFill>
              </a:rPr>
              <a:t>Фізично здоровий</a:t>
            </a:r>
          </a:p>
          <a:p>
            <a:pPr marL="533400" indent="-533400">
              <a:buNone/>
            </a:pPr>
            <a:r>
              <a:rPr lang="uk-UA" b="1" dirty="0" smtClean="0">
                <a:solidFill>
                  <a:srgbClr val="960E21"/>
                </a:solidFill>
              </a:rPr>
              <a:t>Самостійний</a:t>
            </a:r>
          </a:p>
          <a:p>
            <a:pPr marL="533400" indent="-533400">
              <a:buNone/>
            </a:pPr>
            <a:r>
              <a:rPr lang="uk-UA" b="1" dirty="0" smtClean="0">
                <a:solidFill>
                  <a:srgbClr val="960E21"/>
                </a:solidFill>
              </a:rPr>
              <a:t>Правдивий</a:t>
            </a:r>
          </a:p>
          <a:p>
            <a:pPr marL="533400" indent="-533400">
              <a:buNone/>
            </a:pPr>
            <a:r>
              <a:rPr lang="uk-UA" b="1" dirty="0" smtClean="0">
                <a:solidFill>
                  <a:srgbClr val="960E21"/>
                </a:solidFill>
              </a:rPr>
              <a:t>Без шкідливих звичок</a:t>
            </a:r>
          </a:p>
          <a:p>
            <a:pPr marL="533400" indent="-533400">
              <a:buNone/>
            </a:pPr>
            <a:r>
              <a:rPr lang="uk-UA" b="1" dirty="0" smtClean="0">
                <a:solidFill>
                  <a:srgbClr val="960E21"/>
                </a:solidFill>
              </a:rPr>
              <a:t>Інтелігентний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PERIAL COMMISSAR - Ответы на часто задаваемые вопро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60" y="4643446"/>
            <a:ext cx="2143140" cy="203462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rgbClr val="77302B"/>
                </a:solidFill>
              </a:rPr>
              <a:t>Дайте відповіді на </a:t>
            </a:r>
            <a:r>
              <a:rPr lang="uk-UA" sz="4400" b="1" dirty="0" smtClean="0">
                <a:solidFill>
                  <a:srgbClr val="77302B"/>
                </a:solidFill>
              </a:rPr>
              <a:t>запитання: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  <a:latin typeface="Times New Roman" pitchFamily="18" charset="0"/>
              </a:rPr>
              <a:t>Який художній твір вам найбільше сподобався і чому?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  <a:latin typeface="Times New Roman" pitchFamily="18" charset="0"/>
              </a:rPr>
              <a:t>З героєм якого літературного твору ви хотіли б зустрітися, а можливо, і потоваришувати?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  <a:latin typeface="Times New Roman" pitchFamily="18" charset="0"/>
              </a:rPr>
              <a:t>Який твір, на вашу думку, має найкращу композицію?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  <a:latin typeface="Times New Roman" pitchFamily="18" charset="0"/>
              </a:rPr>
              <a:t>Мовне багатство якого літературного твору ви вважаєте найкращим?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  <a:latin typeface="Times New Roman" pitchFamily="18" charset="0"/>
              </a:rPr>
              <a:t>Яка поезія не залишила вас байдужими?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  <a:latin typeface="Times New Roman" pitchFamily="18" charset="0"/>
              </a:rPr>
              <a:t>Який твір ви порадили б друзям прочитати </a:t>
            </a:r>
            <a:r>
              <a:rPr lang="uk-UA" b="1" dirty="0" err="1" smtClean="0">
                <a:solidFill>
                  <a:srgbClr val="960E21"/>
                </a:solidFill>
                <a:latin typeface="Times New Roman" pitchFamily="18" charset="0"/>
              </a:rPr>
              <a:t>обов</a:t>
            </a:r>
            <a:r>
              <a:rPr lang="en-US" b="1" dirty="0" smtClean="0">
                <a:solidFill>
                  <a:srgbClr val="960E21"/>
                </a:solidFill>
                <a:latin typeface="Times New Roman" pitchFamily="18" charset="0"/>
              </a:rPr>
              <a:t>’</a:t>
            </a:r>
            <a:r>
              <a:rPr lang="uk-UA" b="1" dirty="0" err="1" smtClean="0">
                <a:solidFill>
                  <a:srgbClr val="960E21"/>
                </a:solidFill>
                <a:latin typeface="Times New Roman" pitchFamily="18" charset="0"/>
              </a:rPr>
              <a:t>язково</a:t>
            </a:r>
            <a:r>
              <a:rPr lang="uk-UA" b="1" dirty="0" smtClean="0">
                <a:solidFill>
                  <a:srgbClr val="960E21"/>
                </a:solidFill>
                <a:latin typeface="Times New Roman" pitchFamily="18" charset="0"/>
              </a:rPr>
              <a:t>?</a:t>
            </a:r>
            <a:endParaRPr lang="en-US" b="1" dirty="0" smtClean="0">
              <a:solidFill>
                <a:srgbClr val="960E2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  <a:latin typeface="Times New Roman" pitchFamily="18" charset="0"/>
              </a:rPr>
              <a:t>Який, із вивчених  творів, ви б запропонували внести до списку кращих творів світової літератури?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7302B"/>
                </a:solidFill>
              </a:rPr>
              <a:t>Національний ідеал -</a:t>
            </a:r>
            <a:r>
              <a:rPr lang="uk-UA" sz="4000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b="1" i="1" dirty="0" smtClean="0">
                <a:solidFill>
                  <a:srgbClr val="960E21"/>
                </a:solidFill>
              </a:rPr>
              <a:t>уявлення нації про людину, яка втілює в собі рисі характеру, які нація цінує найбільше.</a:t>
            </a:r>
          </a:p>
          <a:p>
            <a:pPr algn="just">
              <a:buNone/>
            </a:pPr>
            <a:r>
              <a:rPr lang="uk-UA" b="1" i="1" dirty="0" smtClean="0">
                <a:solidFill>
                  <a:srgbClr val="960E21"/>
                </a:solidFill>
              </a:rPr>
              <a:t>         Для української нації найголовнішими рисами є: віра в Бога, любов до рідної землі, мужність, любов і пошана до батьків і старших, турбота про менших і слабших, працьовитість, любов до природи, поетичність вдачі.</a:t>
            </a:r>
            <a:endParaRPr lang="ru-RU" b="1" i="1" dirty="0" smtClean="0">
              <a:solidFill>
                <a:srgbClr val="960E2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7302B"/>
                </a:solidFill>
              </a:rPr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uk-UA" b="1" i="1" dirty="0" smtClean="0">
                <a:solidFill>
                  <a:srgbClr val="960E21"/>
                </a:solidFill>
                <a:latin typeface="Constantia" pitchFamily="18" charset="0"/>
              </a:rPr>
              <a:t>Використовуйте всі можливості для пізнання себе та світу.</a:t>
            </a:r>
          </a:p>
          <a:p>
            <a:pPr>
              <a:lnSpc>
                <a:spcPct val="90000"/>
              </a:lnSpc>
            </a:pPr>
            <a:r>
              <a:rPr lang="uk-UA" b="1" i="1" dirty="0" smtClean="0">
                <a:solidFill>
                  <a:srgbClr val="960E21"/>
                </a:solidFill>
                <a:latin typeface="Constantia" pitchFamily="18" charset="0"/>
              </a:rPr>
              <a:t> Самопізнання для кожної людини має велике значення.</a:t>
            </a:r>
          </a:p>
          <a:p>
            <a:pPr>
              <a:lnSpc>
                <a:spcPct val="90000"/>
              </a:lnSpc>
            </a:pPr>
            <a:r>
              <a:rPr lang="uk-UA" b="1" i="1" dirty="0" smtClean="0">
                <a:solidFill>
                  <a:srgbClr val="960E21"/>
                </a:solidFill>
                <a:latin typeface="Constantia" pitchFamily="18" charset="0"/>
              </a:rPr>
              <a:t>Регулярно аналізуйте свої вчинки і поведінку.</a:t>
            </a:r>
          </a:p>
          <a:p>
            <a:pPr>
              <a:lnSpc>
                <a:spcPct val="90000"/>
              </a:lnSpc>
            </a:pPr>
            <a:r>
              <a:rPr lang="uk-UA" b="1" i="1" dirty="0" smtClean="0">
                <a:solidFill>
                  <a:srgbClr val="960E21"/>
                </a:solidFill>
                <a:latin typeface="Constantia" pitchFamily="18" charset="0"/>
              </a:rPr>
              <a:t>Учіться краще на своїх успіхах, ніж на помилках.</a:t>
            </a:r>
          </a:p>
          <a:p>
            <a:pPr>
              <a:lnSpc>
                <a:spcPct val="90000"/>
              </a:lnSpc>
            </a:pPr>
            <a:r>
              <a:rPr lang="uk-UA" b="1" i="1" dirty="0" smtClean="0">
                <a:solidFill>
                  <a:srgbClr val="960E21"/>
                </a:solidFill>
                <a:latin typeface="Constantia" pitchFamily="18" charset="0"/>
              </a:rPr>
              <a:t>Багато залежить від товариства, з яким людина спілкується.</a:t>
            </a:r>
            <a:endParaRPr lang="ru-RU" b="1" i="1" dirty="0" smtClean="0">
              <a:solidFill>
                <a:srgbClr val="960E21"/>
              </a:solidFill>
              <a:latin typeface="Constant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214290"/>
            <a:ext cx="6998014" cy="4800600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Книга –  </a:t>
            </a:r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мій прекрасний квітник, в якому </a:t>
            </a:r>
          </a:p>
          <a:p>
            <a:pPr>
              <a:buNone/>
            </a:pPr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розпускаються </a:t>
            </a:r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бутони троянд, </a:t>
            </a:r>
          </a:p>
          <a:p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Книга — мій сад, який приносить </a:t>
            </a:r>
          </a:p>
          <a:p>
            <a:pPr>
              <a:buNone/>
            </a:pPr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сто </a:t>
            </a:r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тисяч різноманітних плодів. </a:t>
            </a:r>
          </a:p>
          <a:p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Книга — моє червневе небо, що посилає перли </a:t>
            </a:r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. З </a:t>
            </a:r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кожної краплини, мов із мушлі. </a:t>
            </a:r>
          </a:p>
          <a:p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Копальня моя багата, в якій срібла і </a:t>
            </a:r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 золота </a:t>
            </a:r>
            <a:r>
              <a:rPr lang="uk-UA" b="1" dirty="0" smtClean="0">
                <a:solidFill>
                  <a:srgbClr val="960E21"/>
                </a:solidFill>
                <a:latin typeface="Monotype Corsiva" pitchFamily="66" charset="0"/>
              </a:rPr>
              <a:t>безліч, - книга.   </a:t>
            </a:r>
          </a:p>
          <a:p>
            <a:pPr>
              <a:buNone/>
            </a:pPr>
            <a:r>
              <a:rPr lang="uk-UA" b="1" dirty="0" smtClean="0">
                <a:solidFill>
                  <a:srgbClr val="960E21"/>
                </a:solidFill>
                <a:latin typeface="Franklin Gothic Book" pitchFamily="34" charset="0"/>
              </a:rPr>
              <a:t>                                   </a:t>
            </a:r>
            <a:r>
              <a:rPr lang="uk-UA" sz="2600" b="1" i="1" dirty="0" smtClean="0">
                <a:solidFill>
                  <a:srgbClr val="960E21"/>
                </a:solidFill>
                <a:latin typeface="Franklin Gothic Book" pitchFamily="34" charset="0"/>
              </a:rPr>
              <a:t>Туркменський поет</a:t>
            </a:r>
            <a:endParaRPr lang="ru-RU" dirty="0"/>
          </a:p>
        </p:txBody>
      </p:sp>
      <p:pic>
        <p:nvPicPr>
          <p:cNvPr id="1026" name="Picture 2" descr="Стена ВКонтакт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29379"/>
            <a:ext cx="3500462" cy="3328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rgbClr val="77302B"/>
                </a:solidFill>
              </a:rPr>
              <a:t>Мета уроку: </a:t>
            </a:r>
            <a:br>
              <a:rPr lang="uk-UA" sz="4400" b="1" dirty="0" smtClean="0">
                <a:solidFill>
                  <a:srgbClr val="77302B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i="1" dirty="0" smtClean="0">
                <a:solidFill>
                  <a:srgbClr val="960E21"/>
                </a:solidFill>
              </a:rPr>
              <a:t>повторити</a:t>
            </a:r>
            <a:r>
              <a:rPr lang="uk-UA" i="1" dirty="0" smtClean="0">
                <a:solidFill>
                  <a:srgbClr val="960E21"/>
                </a:solidFill>
              </a:rPr>
              <a:t>, узагальнити, систематизувати</a:t>
            </a:r>
          </a:p>
          <a:p>
            <a:r>
              <a:rPr lang="uk-UA" i="1" dirty="0" smtClean="0">
                <a:solidFill>
                  <a:srgbClr val="960E21"/>
                </a:solidFill>
              </a:rPr>
              <a:t>   засвоєні знання про вивчені твори, поняття</a:t>
            </a:r>
          </a:p>
          <a:p>
            <a:r>
              <a:rPr lang="uk-UA" i="1" dirty="0" smtClean="0">
                <a:solidFill>
                  <a:srgbClr val="960E21"/>
                </a:solidFill>
              </a:rPr>
              <a:t>   з  теорії літератури;</a:t>
            </a:r>
          </a:p>
          <a:p>
            <a:pPr>
              <a:buFontTx/>
              <a:buChar char="•"/>
            </a:pPr>
            <a:r>
              <a:rPr lang="uk-UA" i="1" dirty="0" smtClean="0">
                <a:solidFill>
                  <a:srgbClr val="960E21"/>
                </a:solidFill>
              </a:rPr>
              <a:t>  розвивати концентрацію уваги, логічне</a:t>
            </a:r>
          </a:p>
          <a:p>
            <a:r>
              <a:rPr lang="uk-UA" i="1" dirty="0" smtClean="0">
                <a:solidFill>
                  <a:srgbClr val="960E21"/>
                </a:solidFill>
              </a:rPr>
              <a:t>   мислення,пам’ять, спостережливість,</a:t>
            </a:r>
          </a:p>
          <a:p>
            <a:r>
              <a:rPr lang="uk-UA" i="1" dirty="0" smtClean="0">
                <a:solidFill>
                  <a:srgbClr val="960E21"/>
                </a:solidFill>
              </a:rPr>
              <a:t>   творчу  уяву, вміння акумулювати власні </a:t>
            </a:r>
          </a:p>
          <a:p>
            <a:r>
              <a:rPr lang="uk-UA" i="1" dirty="0" smtClean="0">
                <a:solidFill>
                  <a:srgbClr val="960E21"/>
                </a:solidFill>
              </a:rPr>
              <a:t>   знання;</a:t>
            </a:r>
          </a:p>
          <a:p>
            <a:pPr>
              <a:buFontTx/>
              <a:buChar char="•"/>
            </a:pPr>
            <a:r>
              <a:rPr lang="uk-UA" i="1" dirty="0" smtClean="0">
                <a:solidFill>
                  <a:srgbClr val="960E21"/>
                </a:solidFill>
              </a:rPr>
              <a:t>  виховувати почуття пошани до вітчизняної</a:t>
            </a:r>
          </a:p>
          <a:p>
            <a:r>
              <a:rPr lang="uk-UA" i="1" dirty="0" smtClean="0">
                <a:solidFill>
                  <a:srgbClr val="960E21"/>
                </a:solidFill>
              </a:rPr>
              <a:t>   літератури, її митців, любові до книг, рідної</a:t>
            </a:r>
          </a:p>
          <a:p>
            <a:r>
              <a:rPr lang="uk-UA" i="1" dirty="0" smtClean="0">
                <a:solidFill>
                  <a:srgbClr val="960E21"/>
                </a:solidFill>
              </a:rPr>
              <a:t>   мови, народу, його культури.</a:t>
            </a:r>
          </a:p>
          <a:p>
            <a:endParaRPr lang="uk-UA" i="1" dirty="0" smtClean="0">
              <a:solidFill>
                <a:srgbClr val="960E21"/>
              </a:solidFill>
            </a:endParaRPr>
          </a:p>
          <a:p>
            <a:pPr>
              <a:buNone/>
            </a:pPr>
            <a:r>
              <a:rPr lang="uk-UA" sz="3600" b="1" dirty="0" smtClean="0">
                <a:solidFill>
                  <a:srgbClr val="77302B"/>
                </a:solidFill>
              </a:rPr>
              <a:t>Тип </a:t>
            </a:r>
            <a:r>
              <a:rPr lang="uk-UA" sz="3600" b="1" dirty="0" smtClean="0">
                <a:solidFill>
                  <a:srgbClr val="77302B"/>
                </a:solidFill>
              </a:rPr>
              <a:t>уроку:</a:t>
            </a:r>
            <a:r>
              <a:rPr lang="uk-UA" b="1" i="1" dirty="0" smtClean="0">
                <a:solidFill>
                  <a:srgbClr val="960E21"/>
                </a:solidFill>
              </a:rPr>
              <a:t> </a:t>
            </a:r>
            <a:r>
              <a:rPr lang="uk-UA" i="1" dirty="0" smtClean="0">
                <a:solidFill>
                  <a:srgbClr val="960E21"/>
                </a:solidFill>
              </a:rPr>
              <a:t>узагальнення вивченого</a:t>
            </a:r>
            <a:endParaRPr lang="ru-RU" dirty="0" smtClean="0">
              <a:solidFill>
                <a:srgbClr val="77302B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214422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None/>
            </a:pPr>
            <a:r>
              <a:rPr lang="uk-UA" b="1" i="1" dirty="0" smtClean="0">
                <a:solidFill>
                  <a:srgbClr val="960E21"/>
                </a:solidFill>
              </a:rPr>
              <a:t>«Словесна творчість – це могутній засіб розумового розвитку людини, перед якою відкривається світ. З того часу, як слово стає для дитини інструментом, за допомогою якого твориться нова краса, дитина піднімається на нову сходинку бачення світу, досягає якісно нового етапу у своєму духовному розвитку. Їй хочеться у слові виразити своє захоплення, свій подив перед красою світу.» </a:t>
            </a:r>
          </a:p>
          <a:p>
            <a:pPr algn="r">
              <a:lnSpc>
                <a:spcPct val="80000"/>
              </a:lnSpc>
              <a:buNone/>
            </a:pPr>
            <a:r>
              <a:rPr lang="uk-UA" b="1" i="1" dirty="0" smtClean="0">
                <a:solidFill>
                  <a:srgbClr val="960E21"/>
                </a:solidFill>
              </a:rPr>
              <a:t>                                                        В.Сухомлинський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b="1" dirty="0" smtClean="0">
                <a:solidFill>
                  <a:srgbClr val="77302B"/>
                </a:solidFill>
              </a:rPr>
              <a:t>Правила ведення диспуту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Намагайся висловлювати свої думки ясно та доступно, літературною мовою.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Не перебивай опонента і не викрикуй,</a:t>
            </a:r>
            <a:r>
              <a:rPr lang="en-US" b="1" dirty="0" smtClean="0">
                <a:solidFill>
                  <a:srgbClr val="960E21"/>
                </a:solidFill>
              </a:rPr>
              <a:t> </a:t>
            </a:r>
            <a:r>
              <a:rPr lang="uk-UA" b="1" dirty="0" smtClean="0">
                <a:solidFill>
                  <a:srgbClr val="960E21"/>
                </a:solidFill>
              </a:rPr>
              <a:t>умій вислухати до кінця.</a:t>
            </a: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Своє висловлювання обґрунтовуй,</a:t>
            </a:r>
            <a:r>
              <a:rPr lang="en-US" b="1" dirty="0" smtClean="0">
                <a:solidFill>
                  <a:srgbClr val="960E21"/>
                </a:solidFill>
              </a:rPr>
              <a:t> </a:t>
            </a:r>
            <a:r>
              <a:rPr lang="uk-UA" b="1" dirty="0" smtClean="0">
                <a:solidFill>
                  <a:srgbClr val="960E21"/>
                </a:solidFill>
              </a:rPr>
              <a:t>наводячи приклади з літературних текстів.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b="1" dirty="0" smtClean="0">
                <a:solidFill>
                  <a:srgbClr val="77302B"/>
                </a:solidFill>
              </a:rPr>
              <a:t>Словник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uk-UA" b="1" i="1" u="sng" dirty="0" smtClean="0">
                <a:solidFill>
                  <a:srgbClr val="960E21"/>
                </a:solidFill>
              </a:rPr>
              <a:t>Диспут </a:t>
            </a:r>
            <a:r>
              <a:rPr lang="uk-UA" b="1" i="1" dirty="0" smtClean="0">
                <a:solidFill>
                  <a:srgbClr val="960E21"/>
                </a:solidFill>
              </a:rPr>
              <a:t>– розмірковування; усний науковий спір, обговорення якогось питання публічно, перед аудиторією.</a:t>
            </a:r>
          </a:p>
          <a:p>
            <a:pPr>
              <a:lnSpc>
                <a:spcPct val="90000"/>
              </a:lnSpc>
              <a:buNone/>
            </a:pPr>
            <a:r>
              <a:rPr lang="uk-UA" b="1" i="1" u="sng" dirty="0" smtClean="0">
                <a:solidFill>
                  <a:srgbClr val="960E21"/>
                </a:solidFill>
              </a:rPr>
              <a:t>Інтелігентний</a:t>
            </a:r>
            <a:r>
              <a:rPr lang="uk-UA" b="1" i="1" dirty="0" smtClean="0">
                <a:solidFill>
                  <a:srgbClr val="960E21"/>
                </a:solidFill>
              </a:rPr>
              <a:t> – освічений, культурний, підготовлений до сприйняття теоретичних питань.</a:t>
            </a:r>
          </a:p>
          <a:p>
            <a:pPr>
              <a:lnSpc>
                <a:spcPct val="90000"/>
              </a:lnSpc>
              <a:buNone/>
            </a:pPr>
            <a:r>
              <a:rPr lang="uk-UA" b="1" i="1" u="sng" dirty="0" smtClean="0">
                <a:solidFill>
                  <a:srgbClr val="960E21"/>
                </a:solidFill>
              </a:rPr>
              <a:t>Культура</a:t>
            </a:r>
            <a:r>
              <a:rPr lang="uk-UA" b="1" i="1" dirty="0" smtClean="0">
                <a:solidFill>
                  <a:srgbClr val="960E21"/>
                </a:solidFill>
              </a:rPr>
              <a:t> – сукупність матеріальних і духовних цінностей, створених людством протягом його історії (освіченість, вихованість).</a:t>
            </a:r>
            <a:endParaRPr lang="en-US" b="1" i="1" dirty="0" smtClean="0">
              <a:solidFill>
                <a:srgbClr val="960E2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uk-UA" b="1" i="1" u="sng" dirty="0" smtClean="0">
                <a:solidFill>
                  <a:srgbClr val="960E21"/>
                </a:solidFill>
              </a:rPr>
              <a:t>Толерантний</a:t>
            </a:r>
            <a:r>
              <a:rPr lang="uk-UA" b="1" i="1" dirty="0" smtClean="0">
                <a:solidFill>
                  <a:srgbClr val="960E21"/>
                </a:solidFill>
              </a:rPr>
              <a:t> – терпимий до чиїхось думок, переконань, вірувань.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b="1" dirty="0" smtClean="0">
                <a:solidFill>
                  <a:srgbClr val="77302B"/>
                </a:solidFill>
              </a:rPr>
              <a:t>Людина – яка вона</a:t>
            </a:r>
            <a:r>
              <a:rPr lang="ru-RU" sz="4400" b="1" dirty="0" smtClean="0">
                <a:solidFill>
                  <a:srgbClr val="77302B"/>
                </a:solidFill>
              </a:rPr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>
              <a:buFontTx/>
              <a:buChar char="•"/>
            </a:pPr>
            <a:r>
              <a:rPr lang="uk-UA" sz="3600" b="1" dirty="0" smtClean="0"/>
              <a:t> </a:t>
            </a:r>
            <a:r>
              <a:rPr lang="uk-UA" b="1" dirty="0" smtClean="0">
                <a:solidFill>
                  <a:srgbClr val="960E21"/>
                </a:solidFill>
              </a:rPr>
              <a:t>Треба жити, закохавшись у щось     недоступне. Людина зростає тоді, коли тягнеться вгору.</a:t>
            </a:r>
          </a:p>
          <a:p>
            <a:pPr marL="609600" indent="-609600">
              <a:buFontTx/>
              <a:buChar char="•"/>
            </a:pPr>
            <a:r>
              <a:rPr lang="uk-UA" b="1" dirty="0" smtClean="0">
                <a:solidFill>
                  <a:srgbClr val="960E21"/>
                </a:solidFill>
              </a:rPr>
              <a:t>           </a:t>
            </a:r>
            <a:r>
              <a:rPr lang="en-US" b="1" dirty="0" smtClean="0">
                <a:solidFill>
                  <a:srgbClr val="960E21"/>
                </a:solidFill>
              </a:rPr>
              <a:t> </a:t>
            </a:r>
            <a:r>
              <a:rPr lang="uk-UA" b="1" dirty="0" smtClean="0">
                <a:solidFill>
                  <a:srgbClr val="960E21"/>
                </a:solidFill>
              </a:rPr>
              <a:t>Якщо знайдеш у житті легку дорогу, знай: вона не веде нікуди.</a:t>
            </a:r>
          </a:p>
          <a:p>
            <a:pPr marL="609600" indent="-609600">
              <a:buFontTx/>
              <a:buChar char="•"/>
            </a:pPr>
            <a:r>
              <a:rPr lang="en-US" b="1" dirty="0" smtClean="0">
                <a:solidFill>
                  <a:srgbClr val="960E21"/>
                </a:solidFill>
              </a:rPr>
              <a:t> </a:t>
            </a:r>
            <a:r>
              <a:rPr lang="uk-UA" b="1" dirty="0" smtClean="0">
                <a:solidFill>
                  <a:srgbClr val="960E21"/>
                </a:solidFill>
              </a:rPr>
              <a:t>           Щоб досягти великого, треба </a:t>
            </a:r>
            <a:r>
              <a:rPr lang="en-US" b="1" dirty="0" smtClean="0">
                <a:solidFill>
                  <a:srgbClr val="960E21"/>
                </a:solidFill>
              </a:rPr>
              <a:t>  </a:t>
            </a:r>
            <a:r>
              <a:rPr lang="uk-UA" b="1" dirty="0" smtClean="0">
                <a:solidFill>
                  <a:srgbClr val="960E21"/>
                </a:solidFill>
              </a:rPr>
              <a:t>починати з малого.</a:t>
            </a:r>
          </a:p>
          <a:p>
            <a:pPr marL="609600" indent="-609600">
              <a:buFontTx/>
              <a:buChar char="•"/>
            </a:pPr>
            <a:r>
              <a:rPr lang="en-US" b="1" dirty="0" smtClean="0">
                <a:solidFill>
                  <a:srgbClr val="960E21"/>
                </a:solidFill>
              </a:rPr>
              <a:t> </a:t>
            </a:r>
            <a:r>
              <a:rPr lang="uk-UA" b="1" dirty="0" smtClean="0">
                <a:solidFill>
                  <a:srgbClr val="960E21"/>
                </a:solidFill>
              </a:rPr>
              <a:t>           Добрі</a:t>
            </a:r>
            <a:r>
              <a:rPr lang="en-US" b="1" dirty="0" smtClean="0">
                <a:solidFill>
                  <a:srgbClr val="960E21"/>
                </a:solidFill>
              </a:rPr>
              <a:t> </a:t>
            </a:r>
            <a:r>
              <a:rPr lang="uk-UA" b="1" dirty="0" smtClean="0">
                <a:solidFill>
                  <a:srgbClr val="960E21"/>
                </a:solidFill>
              </a:rPr>
              <a:t>якості ніколи не виправляють </a:t>
            </a:r>
            <a:r>
              <a:rPr lang="en-US" b="1" dirty="0" smtClean="0">
                <a:solidFill>
                  <a:srgbClr val="960E21"/>
                </a:solidFill>
              </a:rPr>
              <a:t>    </a:t>
            </a:r>
            <a:r>
              <a:rPr lang="uk-UA" b="1" dirty="0" smtClean="0">
                <a:solidFill>
                  <a:srgbClr val="960E21"/>
                </a:solidFill>
              </a:rPr>
              <a:t>злих, як цукор, доданий до отрути, не заважає бути їй смертельною.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rgbClr val="77302B"/>
                </a:solidFill>
              </a:rPr>
              <a:t>Українська література ХІХ століття (проза)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І.С.Нечуй-Левицький 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err="1" smtClean="0">
                <a:solidFill>
                  <a:srgbClr val="960E21"/>
                </a:solidFill>
              </a:rPr>
              <a:t>Кайдашева</a:t>
            </a:r>
            <a:r>
              <a:rPr lang="uk-UA" b="1" i="1" dirty="0" smtClean="0">
                <a:solidFill>
                  <a:srgbClr val="960E21"/>
                </a:solidFill>
              </a:rPr>
              <a:t> сім'я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  <a:endParaRPr lang="uk-UA" b="1" i="1" dirty="0" smtClean="0">
              <a:solidFill>
                <a:srgbClr val="960E21"/>
              </a:solidFill>
            </a:endParaRP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Панас Мирний 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smtClean="0">
                <a:solidFill>
                  <a:srgbClr val="960E21"/>
                </a:solidFill>
              </a:rPr>
              <a:t>Хіба ревуть воли, як ясла повні?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  <a:endParaRPr lang="uk-UA" b="1" i="1" dirty="0" smtClean="0">
              <a:solidFill>
                <a:srgbClr val="960E21"/>
              </a:solidFill>
            </a:endParaRP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М.Коцюбинський 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smtClean="0">
                <a:solidFill>
                  <a:srgbClr val="960E21"/>
                </a:solidFill>
              </a:rPr>
              <a:t>Тіні забутих предків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  <a:r>
              <a:rPr lang="uk-UA" b="1" i="1" dirty="0" smtClean="0">
                <a:solidFill>
                  <a:srgbClr val="960E21"/>
                </a:solidFill>
              </a:rPr>
              <a:t>, </a:t>
            </a:r>
            <a:r>
              <a:rPr lang="uk-UA" b="1" i="1" dirty="0" err="1" smtClean="0">
                <a:solidFill>
                  <a:srgbClr val="960E21"/>
                </a:solidFill>
              </a:rPr>
              <a:t>“Інтермецо”</a:t>
            </a:r>
            <a:endParaRPr lang="uk-UA" b="1" i="1" dirty="0" smtClean="0">
              <a:solidFill>
                <a:srgbClr val="960E21"/>
              </a:solidFill>
            </a:endParaRP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О.Кобилянська 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smtClean="0">
                <a:solidFill>
                  <a:srgbClr val="960E21"/>
                </a:solidFill>
              </a:rPr>
              <a:t>Земля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  <a:endParaRPr lang="uk-UA" b="1" i="1" dirty="0" smtClean="0">
              <a:solidFill>
                <a:srgbClr val="960E21"/>
              </a:solidFill>
            </a:endParaRPr>
          </a:p>
          <a:p>
            <a:pPr>
              <a:lnSpc>
                <a:spcPct val="90000"/>
              </a:lnSpc>
            </a:pPr>
            <a:r>
              <a:rPr lang="uk-UA" b="1" dirty="0" smtClean="0">
                <a:solidFill>
                  <a:srgbClr val="960E21"/>
                </a:solidFill>
              </a:rPr>
              <a:t>В.Стефаник </a:t>
            </a:r>
            <a:r>
              <a:rPr lang="uk-UA" b="1" i="1" dirty="0" err="1" smtClean="0">
                <a:solidFill>
                  <a:srgbClr val="960E21"/>
                </a:solidFill>
              </a:rPr>
              <a:t>“Камінний</a:t>
            </a:r>
            <a:r>
              <a:rPr lang="uk-UA" b="1" i="1" dirty="0" smtClean="0">
                <a:solidFill>
                  <a:srgbClr val="960E21"/>
                </a:solidFill>
              </a:rPr>
              <a:t> </a:t>
            </a:r>
            <a:r>
              <a:rPr lang="uk-UA" b="1" i="1" dirty="0" err="1" smtClean="0">
                <a:solidFill>
                  <a:srgbClr val="960E21"/>
                </a:solidFill>
              </a:rPr>
              <a:t>хрест”</a:t>
            </a:r>
            <a:endParaRPr lang="ru-RU" b="1" i="1" dirty="0" smtClean="0">
              <a:solidFill>
                <a:srgbClr val="960E2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rgbClr val="77302B"/>
                </a:solidFill>
              </a:rPr>
              <a:t>Українська література ХІХ століття (поезія)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960E21"/>
                </a:solidFill>
              </a:rPr>
              <a:t>Іван Франко 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smtClean="0">
                <a:solidFill>
                  <a:srgbClr val="960E21"/>
                </a:solidFill>
              </a:rPr>
              <a:t>Гімн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  <a:r>
              <a:rPr lang="uk-UA" b="1" i="1" dirty="0" smtClean="0">
                <a:solidFill>
                  <a:srgbClr val="960E21"/>
                </a:solidFill>
              </a:rPr>
              <a:t>, </a:t>
            </a:r>
            <a:r>
              <a:rPr lang="uk-UA" b="1" i="1" dirty="0" err="1" smtClean="0">
                <a:solidFill>
                  <a:srgbClr val="960E21"/>
                </a:solidFill>
              </a:rPr>
              <a:t>“Чого</a:t>
            </a:r>
            <a:r>
              <a:rPr lang="uk-UA" b="1" i="1" dirty="0" smtClean="0">
                <a:solidFill>
                  <a:srgbClr val="960E21"/>
                </a:solidFill>
              </a:rPr>
              <a:t> являєшся мені у сні?..”</a:t>
            </a:r>
            <a:endParaRPr lang="en-US" b="1" i="1" dirty="0" smtClean="0">
              <a:solidFill>
                <a:srgbClr val="960E21"/>
              </a:solidFill>
            </a:endParaRPr>
          </a:p>
          <a:p>
            <a:r>
              <a:rPr lang="uk-UA" b="1" dirty="0" smtClean="0">
                <a:solidFill>
                  <a:srgbClr val="960E21"/>
                </a:solidFill>
              </a:rPr>
              <a:t> Олександр Олесь 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smtClean="0">
                <a:solidFill>
                  <a:srgbClr val="960E21"/>
                </a:solidFill>
              </a:rPr>
              <a:t>З журбою</a:t>
            </a:r>
            <a:r>
              <a:rPr lang="uk-UA" b="1" dirty="0" smtClean="0">
                <a:solidFill>
                  <a:srgbClr val="960E21"/>
                </a:solidFill>
              </a:rPr>
              <a:t>    </a:t>
            </a:r>
            <a:r>
              <a:rPr lang="uk-UA" b="1" i="1" dirty="0" smtClean="0">
                <a:solidFill>
                  <a:srgbClr val="960E21"/>
                </a:solidFill>
              </a:rPr>
              <a:t>радість обнялась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  <a:endParaRPr lang="uk-UA" b="1" i="1" dirty="0" smtClean="0">
              <a:solidFill>
                <a:srgbClr val="960E21"/>
              </a:solidFill>
            </a:endParaRPr>
          </a:p>
          <a:p>
            <a:r>
              <a:rPr lang="uk-UA" b="1" i="1" dirty="0" smtClean="0">
                <a:solidFill>
                  <a:srgbClr val="960E21"/>
                </a:solidFill>
              </a:rPr>
              <a:t> </a:t>
            </a:r>
            <a:r>
              <a:rPr lang="uk-UA" b="1" dirty="0" smtClean="0">
                <a:solidFill>
                  <a:srgbClr val="960E21"/>
                </a:solidFill>
              </a:rPr>
              <a:t>М. Вороний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smtClean="0">
                <a:solidFill>
                  <a:srgbClr val="960E21"/>
                </a:solidFill>
              </a:rPr>
              <a:t>Блакитна панна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  <a:endParaRPr lang="uk-UA" b="1" i="1" dirty="0" smtClean="0">
              <a:solidFill>
                <a:srgbClr val="960E21"/>
              </a:solidFill>
            </a:endParaRPr>
          </a:p>
          <a:p>
            <a:r>
              <a:rPr lang="uk-UA" b="1" dirty="0" smtClean="0">
                <a:solidFill>
                  <a:srgbClr val="960E21"/>
                </a:solidFill>
              </a:rPr>
              <a:t> Леся Українка</a:t>
            </a:r>
            <a:r>
              <a:rPr lang="en-US" b="1" i="1" dirty="0" smtClean="0">
                <a:solidFill>
                  <a:srgbClr val="960E21"/>
                </a:solidFill>
              </a:rPr>
              <a:t>”Contra </a:t>
            </a:r>
            <a:r>
              <a:rPr lang="en-US" b="1" i="1" dirty="0" err="1" smtClean="0">
                <a:solidFill>
                  <a:srgbClr val="960E21"/>
                </a:solidFill>
              </a:rPr>
              <a:t>spem</a:t>
            </a:r>
            <a:r>
              <a:rPr lang="en-US" b="1" i="1" dirty="0" smtClean="0">
                <a:solidFill>
                  <a:srgbClr val="960E21"/>
                </a:solidFill>
              </a:rPr>
              <a:t> </a:t>
            </a:r>
            <a:r>
              <a:rPr lang="en-US" b="1" i="1" dirty="0" err="1" smtClean="0">
                <a:solidFill>
                  <a:srgbClr val="960E21"/>
                </a:solidFill>
              </a:rPr>
              <a:t>spero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</a:p>
          <a:p>
            <a:r>
              <a:rPr lang="en-US" b="1" dirty="0" smtClean="0">
                <a:solidFill>
                  <a:srgbClr val="960E21"/>
                </a:solidFill>
              </a:rPr>
              <a:t> </a:t>
            </a:r>
            <a:r>
              <a:rPr lang="uk-UA" b="1" dirty="0" smtClean="0">
                <a:solidFill>
                  <a:srgbClr val="960E21"/>
                </a:solidFill>
              </a:rPr>
              <a:t>В.Сосюра 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smtClean="0">
                <a:solidFill>
                  <a:srgbClr val="960E21"/>
                </a:solidFill>
              </a:rPr>
              <a:t>Так ніхто не кохав…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  <a:endParaRPr lang="uk-UA" b="1" i="1" dirty="0" smtClean="0">
              <a:solidFill>
                <a:srgbClr val="960E21"/>
              </a:solidFill>
            </a:endParaRPr>
          </a:p>
          <a:p>
            <a:r>
              <a:rPr lang="uk-UA" b="1" dirty="0" smtClean="0">
                <a:solidFill>
                  <a:srgbClr val="960E21"/>
                </a:solidFill>
              </a:rPr>
              <a:t> В.Самійленко 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smtClean="0">
                <a:solidFill>
                  <a:srgbClr val="960E21"/>
                </a:solidFill>
              </a:rPr>
              <a:t>Українська мова</a:t>
            </a:r>
            <a:r>
              <a:rPr lang="en-US" b="1" i="1" dirty="0" smtClean="0">
                <a:solidFill>
                  <a:srgbClr val="C00000"/>
                </a:solidFill>
              </a:rPr>
              <a:t>”</a:t>
            </a:r>
            <a:endParaRPr lang="uk-UA" b="1" i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b="1" dirty="0" smtClean="0">
                <a:solidFill>
                  <a:srgbClr val="77302B"/>
                </a:solidFill>
              </a:rPr>
              <a:t>Українська література ХІХ століття (драматургія)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057400"/>
            <a:ext cx="7498080" cy="4800600"/>
          </a:xfrm>
        </p:spPr>
        <p:txBody>
          <a:bodyPr/>
          <a:lstStyle/>
          <a:p>
            <a:r>
              <a:rPr lang="uk-UA" b="1" dirty="0" smtClean="0">
                <a:solidFill>
                  <a:srgbClr val="960E21"/>
                </a:solidFill>
              </a:rPr>
              <a:t>І.Карпенко-Карий 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smtClean="0">
                <a:solidFill>
                  <a:srgbClr val="960E21"/>
                </a:solidFill>
              </a:rPr>
              <a:t>Мартин Боруля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  <a:endParaRPr lang="uk-UA" b="1" i="1" dirty="0" smtClean="0">
              <a:solidFill>
                <a:srgbClr val="960E21"/>
              </a:solidFill>
            </a:endParaRPr>
          </a:p>
          <a:p>
            <a:r>
              <a:rPr lang="uk-UA" b="1" dirty="0" smtClean="0">
                <a:solidFill>
                  <a:srgbClr val="960E21"/>
                </a:solidFill>
              </a:rPr>
              <a:t>Михайло Старицький 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smtClean="0">
                <a:solidFill>
                  <a:srgbClr val="960E21"/>
                </a:solidFill>
              </a:rPr>
              <a:t>Талан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  <a:endParaRPr lang="uk-UA" b="1" i="1" dirty="0" smtClean="0">
              <a:solidFill>
                <a:srgbClr val="960E21"/>
              </a:solidFill>
            </a:endParaRPr>
          </a:p>
          <a:p>
            <a:r>
              <a:rPr lang="uk-UA" b="1" dirty="0" smtClean="0">
                <a:solidFill>
                  <a:srgbClr val="960E21"/>
                </a:solidFill>
              </a:rPr>
              <a:t>Леся Українка </a:t>
            </a:r>
            <a:r>
              <a:rPr lang="en-US" b="1" i="1" dirty="0" smtClean="0">
                <a:solidFill>
                  <a:srgbClr val="960E21"/>
                </a:solidFill>
              </a:rPr>
              <a:t>“</a:t>
            </a:r>
            <a:r>
              <a:rPr lang="uk-UA" b="1" i="1" dirty="0" smtClean="0">
                <a:solidFill>
                  <a:srgbClr val="960E21"/>
                </a:solidFill>
              </a:rPr>
              <a:t>Лісова пісня</a:t>
            </a:r>
            <a:r>
              <a:rPr lang="en-US" b="1" i="1" dirty="0" smtClean="0">
                <a:solidFill>
                  <a:srgbClr val="960E21"/>
                </a:solidFill>
              </a:rPr>
              <a:t>”</a:t>
            </a:r>
            <a:endParaRPr lang="ru-RU" b="1" i="1" dirty="0" smtClean="0">
              <a:solidFill>
                <a:srgbClr val="960E21"/>
              </a:solidFill>
            </a:endParaRPr>
          </a:p>
          <a:p>
            <a:endParaRPr lang="ru-RU" dirty="0"/>
          </a:p>
        </p:txBody>
      </p:sp>
      <p:pic>
        <p:nvPicPr>
          <p:cNvPr id="9218" name="Picture 2" descr="Тысяча мелочей жизни: Июнь 2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857628"/>
            <a:ext cx="4205300" cy="2483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</TotalTime>
  <Words>845</Words>
  <PresentationFormat>Экран (4:3)</PresentationFormat>
  <Paragraphs>127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Тема уроку.  Література  та духовність людини  ( На основі вивчених творів українських письменників ХІХ століття ) </vt:lpstr>
      <vt:lpstr>Мета уроку:  </vt:lpstr>
      <vt:lpstr>Слайд 3</vt:lpstr>
      <vt:lpstr>Правила ведення диспуту</vt:lpstr>
      <vt:lpstr>Словник</vt:lpstr>
      <vt:lpstr>Людина – яка вона?</vt:lpstr>
      <vt:lpstr>Українська література ХІХ століття (проза)</vt:lpstr>
      <vt:lpstr>Українська література ХІХ століття (поезія)</vt:lpstr>
      <vt:lpstr>Українська література ХІХ століття (драматургія)</vt:lpstr>
      <vt:lpstr>Риси, що стосуються ставлення  до людей:</vt:lpstr>
      <vt:lpstr>Народна  мудрість</vt:lpstr>
      <vt:lpstr>10 заповідей, які роблять людину Людиною:</vt:lpstr>
      <vt:lpstr>Якою повинна бути сучасна людина?</vt:lpstr>
      <vt:lpstr>Дайте відповіді на запитання:</vt:lpstr>
      <vt:lpstr>Національний ідеал - </vt:lpstr>
      <vt:lpstr>Висновок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уроку.  Література  та духовність людини  ( На основі вивчених творів українських письменників ХІХ століття ) </dc:title>
  <dc:creator>Sasha</dc:creator>
  <cp:lastModifiedBy>Sasha</cp:lastModifiedBy>
  <cp:revision>4</cp:revision>
  <dcterms:created xsi:type="dcterms:W3CDTF">2015-01-04T12:06:51Z</dcterms:created>
  <dcterms:modified xsi:type="dcterms:W3CDTF">2015-01-04T12:47:42Z</dcterms:modified>
</cp:coreProperties>
</file>