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63" r:id="rId4"/>
    <p:sldId id="265" r:id="rId5"/>
    <p:sldId id="266" r:id="rId6"/>
    <p:sldId id="264" r:id="rId7"/>
    <p:sldId id="267" r:id="rId8"/>
    <p:sldId id="269" r:id="rId9"/>
    <p:sldId id="262" r:id="rId10"/>
    <p:sldId id="268" r:id="rId11"/>
    <p:sldId id="261" r:id="rId12"/>
    <p:sldId id="271" r:id="rId13"/>
    <p:sldId id="260" r:id="rId14"/>
    <p:sldId id="259" r:id="rId15"/>
    <p:sldId id="25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B49B7-F61B-4A3A-AD08-2813FC45CC9B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EA8C-4859-4CC6-89ED-EE354EF117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2347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EA8C-4859-4CC6-89ED-EE354EF117F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 flipH="1">
            <a:off x="7055768" y="3836"/>
            <a:ext cx="2088232" cy="6858001"/>
            <a:chOff x="27355" y="0"/>
            <a:chExt cx="2012853" cy="6858001"/>
          </a:xfrm>
        </p:grpSpPr>
        <p:pic>
          <p:nvPicPr>
            <p:cNvPr id="1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 t="17755" r="29421"/>
          <a:stretch>
            <a:fillRect/>
          </a:stretch>
        </p:blipFill>
        <p:spPr bwMode="auto">
          <a:xfrm>
            <a:off x="5000628" y="285728"/>
            <a:ext cx="3786182" cy="3309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32" y="1357298"/>
            <a:ext cx="4908056" cy="577221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uk-UA" sz="3100" b="1" i="1" dirty="0" err="1">
                <a:solidFill>
                  <a:srgbClr val="C00000"/>
                </a:solidFill>
                <a:latin typeface="Monotype Corsiva" pitchFamily="66" charset="0"/>
                <a:cs typeface="Aharoni" panose="02010803020104030203" pitchFamily="2" charset="-79"/>
              </a:rPr>
              <a:t>Шинкарук</a:t>
            </a:r>
            <a:r>
              <a:rPr lang="uk-UA" sz="3100" b="1" i="1" dirty="0">
                <a:solidFill>
                  <a:srgbClr val="C00000"/>
                </a:solidFill>
                <a:latin typeface="Monotype Corsiva" pitchFamily="66" charset="0"/>
                <a:cs typeface="Aharoni" panose="02010803020104030203" pitchFamily="2" charset="-79"/>
              </a:rPr>
              <a:t> Оксана Вікторівна, </a:t>
            </a:r>
            <a:endParaRPr lang="uk-UA" sz="3100" b="1" i="1" dirty="0" smtClean="0">
              <a:solidFill>
                <a:srgbClr val="C00000"/>
              </a:solidFill>
              <a:latin typeface="Monotype Corsiva" pitchFamily="66" charset="0"/>
              <a:cs typeface="Aharoni" panose="02010803020104030203" pitchFamily="2" charset="-79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uk-UA" sz="2600" b="1" i="1" dirty="0" smtClean="0">
                <a:latin typeface="Monotype Corsiva" pitchFamily="66" charset="0"/>
                <a:cs typeface="Aharoni" panose="02010803020104030203" pitchFamily="2" charset="-79"/>
              </a:rPr>
              <a:t>вчитель </a:t>
            </a: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української </a:t>
            </a:r>
            <a:r>
              <a:rPr lang="uk-UA" sz="2600" b="1" i="1" dirty="0" smtClean="0">
                <a:latin typeface="Monotype Corsiva" pitchFamily="66" charset="0"/>
                <a:cs typeface="Aharoni" panose="02010803020104030203" pitchFamily="2" charset="-79"/>
              </a:rPr>
              <a:t> мови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uk-UA" sz="2600" b="1" i="1" dirty="0" smtClean="0">
                <a:latin typeface="Monotype Corsiva" pitchFamily="66" charset="0"/>
                <a:cs typeface="Aharoni" panose="02010803020104030203" pitchFamily="2" charset="-79"/>
              </a:rPr>
              <a:t>та </a:t>
            </a: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літератури </a:t>
            </a:r>
            <a:r>
              <a:rPr lang="uk-UA" sz="2600" b="1" i="1" dirty="0" smtClean="0">
                <a:latin typeface="Monotype Corsiva" pitchFamily="66" charset="0"/>
                <a:cs typeface="Aharoni" panose="02010803020104030203" pitchFamily="2" charset="-79"/>
              </a:rPr>
              <a:t> комунального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uk-UA" sz="2600" b="1" i="1" dirty="0" smtClean="0">
                <a:latin typeface="Monotype Corsiva" pitchFamily="66" charset="0"/>
                <a:cs typeface="Aharoni" panose="02010803020104030203" pitchFamily="2" charset="-79"/>
              </a:rPr>
              <a:t>закладу  </a:t>
            </a:r>
            <a:r>
              <a:rPr lang="uk-UA" sz="2600" b="1" i="1" dirty="0" err="1" smtClean="0">
                <a:latin typeface="Monotype Corsiva" pitchFamily="66" charset="0"/>
                <a:cs typeface="Aharoni" panose="02010803020104030203" pitchFamily="2" charset="-79"/>
              </a:rPr>
              <a:t>“</a:t>
            </a:r>
            <a:r>
              <a:rPr lang="uk-UA" sz="2600" b="1" i="1" dirty="0" err="1">
                <a:latin typeface="Monotype Corsiva" pitchFamily="66" charset="0"/>
                <a:cs typeface="Aharoni" panose="02010803020104030203" pitchFamily="2" charset="-79"/>
              </a:rPr>
              <a:t>Острозький</a:t>
            </a: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 обласний </a:t>
            </a:r>
            <a:endParaRPr lang="uk-UA" sz="2600" b="1" i="1" dirty="0" smtClean="0">
              <a:latin typeface="Monotype Corsiva" pitchFamily="66" charset="0"/>
              <a:cs typeface="Aharoni" panose="02010803020104030203" pitchFamily="2" charset="-79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uk-UA" sz="2600" b="1" i="1" dirty="0" smtClean="0">
                <a:latin typeface="Monotype Corsiva" pitchFamily="66" charset="0"/>
                <a:cs typeface="Aharoni" panose="02010803020104030203" pitchFamily="2" charset="-79"/>
              </a:rPr>
              <a:t>ліцей </a:t>
            </a: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– інтернат з </a:t>
            </a:r>
            <a:r>
              <a:rPr lang="uk-UA" sz="2600" b="1" i="1" dirty="0" smtClean="0">
                <a:latin typeface="Monotype Corsiva" pitchFamily="66" charset="0"/>
                <a:cs typeface="Aharoni" panose="02010803020104030203" pitchFamily="2" charset="-79"/>
              </a:rPr>
              <a:t>посиленою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uk-UA" sz="2600" b="1" i="1" dirty="0" err="1" smtClean="0">
                <a:latin typeface="Monotype Corsiva" pitchFamily="66" charset="0"/>
                <a:cs typeface="Aharoni" panose="02010803020104030203" pitchFamily="2" charset="-79"/>
              </a:rPr>
              <a:t>військово</a:t>
            </a:r>
            <a:r>
              <a:rPr lang="en-US" sz="2600" b="1" i="1" dirty="0">
                <a:latin typeface="Monotype Corsiva" pitchFamily="66" charset="0"/>
                <a:cs typeface="Aharoni" panose="02010803020104030203" pitchFamily="2" charset="-79"/>
              </a:rPr>
              <a:t>-</a:t>
            </a: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фізичною </a:t>
            </a:r>
            <a:r>
              <a:rPr lang="uk-UA" sz="2600" b="1" i="1" dirty="0" err="1">
                <a:latin typeface="Monotype Corsiva" pitchFamily="66" charset="0"/>
                <a:cs typeface="Aharoni" panose="02010803020104030203" pitchFamily="2" charset="-79"/>
              </a:rPr>
              <a:t>підготовкою”</a:t>
            </a: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 </a:t>
            </a:r>
            <a:endParaRPr lang="uk-UA" sz="2600" b="1" i="1" dirty="0" smtClean="0">
              <a:latin typeface="Monotype Corsiva" pitchFamily="66" charset="0"/>
              <a:cs typeface="Aharoni" panose="02010803020104030203" pitchFamily="2" charset="-79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uk-UA" sz="2600" b="1" i="1" dirty="0" smtClean="0">
                <a:latin typeface="Monotype Corsiva" pitchFamily="66" charset="0"/>
                <a:cs typeface="Aharoni" panose="02010803020104030203" pitchFamily="2" charset="-79"/>
              </a:rPr>
              <a:t>Рівненської </a:t>
            </a: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обласної ради.</a:t>
            </a:r>
          </a:p>
          <a:p>
            <a:pPr>
              <a:buClr>
                <a:schemeClr val="tx1">
                  <a:shade val="95000"/>
                </a:schemeClr>
              </a:buClr>
              <a:defRPr/>
            </a:pP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        Народилася 1 червня 1980 року.</a:t>
            </a:r>
          </a:p>
          <a:p>
            <a:pPr>
              <a:buClr>
                <a:schemeClr val="tx1">
                  <a:shade val="95000"/>
                </a:schemeClr>
              </a:buClr>
              <a:defRPr/>
            </a:pP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У 2002 році закінчила  Рівненський державний гуманітарний університет за спеціальністю “</a:t>
            </a:r>
            <a:r>
              <a:rPr lang="en-US" sz="2600" b="1" i="1" dirty="0">
                <a:latin typeface="Monotype Corsiva" pitchFamily="66" charset="0"/>
                <a:cs typeface="Aharoni" panose="02010803020104030203" pitchFamily="2" charset="-79"/>
              </a:rPr>
              <a:t> </a:t>
            </a: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Українська мова та література”.</a:t>
            </a:r>
          </a:p>
          <a:p>
            <a:pPr>
              <a:buClr>
                <a:schemeClr val="tx1">
                  <a:shade val="95000"/>
                </a:schemeClr>
              </a:buClr>
              <a:defRPr/>
            </a:pP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 </a:t>
            </a:r>
            <a:r>
              <a:rPr lang="en-US" sz="2600" b="1" i="1" dirty="0">
                <a:latin typeface="Monotype Corsiva" pitchFamily="66" charset="0"/>
                <a:cs typeface="Aharoni" panose="02010803020104030203" pitchFamily="2" charset="-79"/>
              </a:rPr>
              <a:t>      </a:t>
            </a: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Загальний стаж педагогічної діяльності – </a:t>
            </a:r>
            <a:r>
              <a:rPr lang="uk-UA" sz="2600" b="1" i="1" dirty="0" smtClean="0">
                <a:latin typeface="Monotype Corsiva" pitchFamily="66" charset="0"/>
                <a:cs typeface="Aharoni" panose="02010803020104030203" pitchFamily="2" charset="-79"/>
              </a:rPr>
              <a:t>12 </a:t>
            </a: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років.</a:t>
            </a:r>
          </a:p>
          <a:p>
            <a:pPr>
              <a:buClr>
                <a:schemeClr val="tx1">
                  <a:shade val="95000"/>
                </a:schemeClr>
              </a:buClr>
              <a:defRPr/>
            </a:pP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 Кваліфікаційна категорія</a:t>
            </a:r>
            <a:r>
              <a:rPr lang="en-US" sz="2600" b="1" i="1" dirty="0">
                <a:latin typeface="Monotype Corsiva" pitchFamily="66" charset="0"/>
                <a:cs typeface="Aharoni" panose="02010803020104030203" pitchFamily="2" charset="-79"/>
              </a:rPr>
              <a:t> </a:t>
            </a: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 -   </a:t>
            </a:r>
            <a:r>
              <a:rPr lang="en-US" sz="2600" b="1" i="1" dirty="0">
                <a:latin typeface="Monotype Corsiva" pitchFamily="66" charset="0"/>
                <a:cs typeface="Aharoni" panose="02010803020104030203" pitchFamily="2" charset="-79"/>
              </a:rPr>
              <a:t> </a:t>
            </a: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     </a:t>
            </a:r>
            <a:r>
              <a:rPr lang="uk-UA" sz="2600" b="1" i="1" dirty="0" smtClean="0">
                <a:latin typeface="Monotype Corsiva" pitchFamily="66" charset="0"/>
                <a:cs typeface="Aharoni" panose="02010803020104030203" pitchFamily="2" charset="-79"/>
              </a:rPr>
              <a:t>“Спеціаліст </a:t>
            </a: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першої категорії</a:t>
            </a:r>
            <a:r>
              <a:rPr lang="en-US" sz="2600" b="1" i="1" dirty="0">
                <a:latin typeface="Monotype Corsiva" pitchFamily="66" charset="0"/>
                <a:cs typeface="Aharoni" panose="02010803020104030203" pitchFamily="2" charset="-79"/>
              </a:rPr>
              <a:t> </a:t>
            </a:r>
            <a:r>
              <a:rPr lang="uk-UA" sz="2600" b="1" i="1" dirty="0">
                <a:latin typeface="Monotype Corsiva" pitchFamily="66" charset="0"/>
                <a:cs typeface="Aharoni" panose="02010803020104030203" pitchFamily="2" charset="-79"/>
              </a:rPr>
              <a:t>”.</a:t>
            </a: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3" y="260649"/>
            <a:ext cx="5760641" cy="864096"/>
          </a:xfrm>
        </p:spPr>
        <p:txBody>
          <a:bodyPr/>
          <a:lstStyle/>
          <a:p>
            <a:pPr marL="182880" indent="0">
              <a:buNone/>
            </a:pPr>
            <a:r>
              <a:rPr lang="uk-UA" dirty="0" smtClean="0"/>
              <a:t>Це я,</a:t>
            </a:r>
            <a:endParaRPr lang="uk-UA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5626100"/>
            <a:ext cx="148113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023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5" t="62453" r="60613"/>
          <a:stretch/>
        </p:blipFill>
        <p:spPr bwMode="auto">
          <a:xfrm>
            <a:off x="323528" y="4512599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2"/>
          <p:cNvSpPr>
            <a:spLocks noGrp="1"/>
          </p:cNvSpPr>
          <p:nvPr>
            <p:ph type="title"/>
          </p:nvPr>
        </p:nvSpPr>
        <p:spPr>
          <a:xfrm>
            <a:off x="2865101" y="0"/>
            <a:ext cx="6278899" cy="806954"/>
          </a:xfrm>
        </p:spPr>
        <p:txBody>
          <a:bodyPr/>
          <a:lstStyle/>
          <a:p>
            <a:pPr marL="182880" indent="0">
              <a:buNone/>
            </a:pPr>
            <a:r>
              <a:rPr lang="uk-UA" dirty="0" smtClean="0">
                <a:solidFill>
                  <a:srgbClr val="C00000"/>
                </a:solidFill>
              </a:rPr>
              <a:t>    </a:t>
            </a:r>
            <a:r>
              <a:rPr lang="uk-UA" sz="4400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Форми навчання</a:t>
            </a:r>
            <a:endParaRPr lang="uk-UA" u="sng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13365" y="1638581"/>
            <a:ext cx="3126680" cy="1089956"/>
          </a:xfrm>
          <a:prstGeom prst="roundRect">
            <a:avLst>
              <a:gd name="adj" fmla="val 8614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Аналіз літературного </a:t>
            </a:r>
            <a:r>
              <a:rPr lang="uk-UA" sz="2400" b="1" dirty="0" smtClean="0"/>
              <a:t>твору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24484" y="2998881"/>
            <a:ext cx="3126680" cy="86024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/>
              <a:t>Теорія </a:t>
            </a:r>
            <a:r>
              <a:rPr lang="uk-UA" sz="2400" b="1" dirty="0"/>
              <a:t>літератури 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48064" y="1010078"/>
            <a:ext cx="3462586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урок-ділова гра</a:t>
            </a:r>
            <a:endParaRPr lang="uk-UA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83299" y="1975366"/>
            <a:ext cx="301556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урок-подорож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5877272"/>
            <a:ext cx="4118435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</a:t>
            </a:r>
            <a:r>
              <a:rPr lang="uk-UA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нтерактивний урок</a:t>
            </a:r>
            <a:endParaRPr lang="uk-UA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95665" y="2844226"/>
            <a:ext cx="3015569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урок-конкурс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80112" y="3855592"/>
            <a:ext cx="194796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урок-суд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488530" y="4870976"/>
            <a:ext cx="4261103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урок-поетичне кафе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4788023" y="1567875"/>
            <a:ext cx="1139291" cy="9703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4788024" y="2348880"/>
            <a:ext cx="995275" cy="495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788024" y="328498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788024" y="3645024"/>
            <a:ext cx="995275" cy="502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427984" y="4147979"/>
            <a:ext cx="785669" cy="6274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635896" y="4293096"/>
            <a:ext cx="792088" cy="1584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678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4464496" cy="720080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u="sng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Форми навчання</a:t>
            </a:r>
            <a:endParaRPr lang="uk-UA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46124" y="3527258"/>
            <a:ext cx="2484828" cy="490366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урок-квк</a:t>
            </a:r>
            <a:endParaRPr lang="uk-UA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33781" y="2996952"/>
            <a:ext cx="3139580" cy="108011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</a:t>
            </a:r>
            <a:r>
              <a:rPr lang="uk-UA" sz="2000" b="1" dirty="0" smtClean="0"/>
              <a:t>онтроль </a:t>
            </a:r>
            <a:r>
              <a:rPr lang="uk-UA" sz="2000" b="1" dirty="0"/>
              <a:t>за знаннями, вміннями та навичками </a:t>
            </a:r>
            <a:endParaRPr lang="uk-UA" sz="20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33781" y="1888202"/>
            <a:ext cx="3139581" cy="864096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Розвиток мови учнів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64724" y="1422112"/>
            <a:ext cx="226857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урок-залік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2382966"/>
            <a:ext cx="282801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урок-семінар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75855" y="5683560"/>
            <a:ext cx="4172661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урок-творчий звіт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43093" y="4568373"/>
            <a:ext cx="321434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урок-вікторина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427984" y="2132856"/>
            <a:ext cx="1368152" cy="6194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4572000" y="2967741"/>
            <a:ext cx="871093" cy="245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572000" y="3429001"/>
            <a:ext cx="1927009" cy="5040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572000" y="3933056"/>
            <a:ext cx="1927009" cy="6353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851920" y="4250714"/>
            <a:ext cx="1368152" cy="13385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8166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2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630" y="-171400"/>
            <a:ext cx="8568952" cy="692696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>
                <a:effectLst/>
              </a:rPr>
              <a:t>Щоб урок літератури був ефективним</a:t>
            </a:r>
            <a:endParaRPr lang="uk-UA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5736" y="5571845"/>
            <a:ext cx="5970494" cy="1317330"/>
          </a:xfrm>
        </p:spPr>
        <p:txBody>
          <a:bodyPr>
            <a:normAutofit/>
          </a:bodyPr>
          <a:lstStyle/>
          <a:p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33781" y="692696"/>
            <a:ext cx="7632848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 smtClean="0"/>
              <a:t>Точно </a:t>
            </a:r>
            <a:r>
              <a:rPr lang="uk-UA" dirty="0"/>
              <a:t>визначити тему, дидактичну, розвивальну та виховну мету, тип і структуру уроку.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22357" y="1486717"/>
            <a:ext cx="7632848" cy="5040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/>
              <a:t>Окреслити значення уроку в системі інших, пов'язати його з попереднім і наступним.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45342" y="2159821"/>
            <a:ext cx="7663402" cy="3960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/>
              <a:t>Відібрати зміст навчального </a:t>
            </a:r>
            <a:r>
              <a:rPr lang="uk-UA" dirty="0" smtClean="0"/>
              <a:t>матеріалу</a:t>
            </a:r>
            <a:endParaRPr lang="uk-UA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45342" y="2730147"/>
            <a:ext cx="7663402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 smtClean="0"/>
              <a:t>Вибрати </a:t>
            </a:r>
            <a:r>
              <a:rPr lang="uk-UA" dirty="0"/>
              <a:t>найбільш ефективні методи і прийоми навчання, різнорідні види діяльності.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53433" y="3384481"/>
            <a:ext cx="7647221" cy="5040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 smtClean="0"/>
              <a:t>Визначити </a:t>
            </a:r>
            <a:r>
              <a:rPr lang="uk-UA" dirty="0"/>
              <a:t>форми контролю за навчальною діяльністю школярів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67806" y="4005064"/>
            <a:ext cx="7632848" cy="784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 smtClean="0"/>
              <a:t>Забезпечити </a:t>
            </a:r>
            <a:r>
              <a:rPr lang="uk-UA" dirty="0"/>
              <a:t>оптимальний темп уроку і єдину логіку розгортання діяльності </a:t>
            </a:r>
            <a:r>
              <a:rPr lang="uk-UA" dirty="0" smtClean="0"/>
              <a:t>вчителя </a:t>
            </a:r>
            <a:r>
              <a:rPr lang="uk-UA" dirty="0"/>
              <a:t>та учнів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69231" y="4941168"/>
            <a:ext cx="7632848" cy="7423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/>
              <a:t>На практиці реалізувати вимоги, які випливають з загально дидактичних і методологічних принципів. </a:t>
            </a:r>
            <a:br>
              <a:rPr lang="uk-UA" dirty="0"/>
            </a:br>
            <a:endParaRPr lang="uk-UA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53433" y="5805264"/>
            <a:ext cx="7673104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 smtClean="0"/>
              <a:t>Встановити </a:t>
            </a:r>
            <a:r>
              <a:rPr lang="uk-UA" dirty="0"/>
              <a:t>демократичний стиль управління навчанням дітей, створити атмосферу співробітництва у спільній діяльності вчителя і учня.</a:t>
            </a:r>
          </a:p>
        </p:txBody>
      </p:sp>
    </p:spTree>
    <p:extLst>
      <p:ext uri="{BB962C8B-B14F-4D97-AF65-F5344CB8AC3E}">
        <p14:creationId xmlns:p14="http://schemas.microsoft.com/office/powerpoint/2010/main" xmlns="" val="310534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-25005"/>
            <a:ext cx="5732117" cy="1869829"/>
          </a:xfrm>
        </p:spPr>
        <p:txBody>
          <a:bodyPr/>
          <a:lstStyle/>
          <a:p>
            <a:pPr marL="0" indent="0">
              <a:buNone/>
            </a:pPr>
            <a:r>
              <a:rPr lang="uk-UA" altLang="ru-RU" dirty="0">
                <a:solidFill>
                  <a:srgbClr val="FF0000"/>
                </a:solidFill>
              </a:rPr>
              <a:t>Позакласна робота</a:t>
            </a:r>
            <a:r>
              <a:rPr lang="uk-UA" altLang="ru-RU" dirty="0">
                <a:solidFill>
                  <a:srgbClr val="0033CC"/>
                </a:solidFill>
              </a:rPr>
              <a:t/>
            </a:r>
            <a:br>
              <a:rPr lang="uk-UA" altLang="ru-RU" dirty="0">
                <a:solidFill>
                  <a:srgbClr val="0033CC"/>
                </a:solidFill>
              </a:rPr>
            </a:b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39752" y="1486759"/>
            <a:ext cx="6149962" cy="2592288"/>
          </a:xfrm>
        </p:spPr>
        <p:txBody>
          <a:bodyPr>
            <a:normAutofit/>
          </a:bodyPr>
          <a:lstStyle/>
          <a:p>
            <a:pPr algn="ctr"/>
            <a:r>
              <a:rPr lang="uk-UA" altLang="ru-RU" i="1" dirty="0" smtClean="0"/>
              <a:t>Традиційно </a:t>
            </a:r>
            <a:r>
              <a:rPr lang="uk-UA" altLang="ru-RU" i="1" dirty="0"/>
              <a:t>у ліцеї проводиться тиждень </a:t>
            </a:r>
            <a:r>
              <a:rPr lang="uk-UA" altLang="ru-RU" i="1" dirty="0" smtClean="0"/>
              <a:t>української мови та літератури</a:t>
            </a:r>
          </a:p>
          <a:p>
            <a:pPr algn="ctr"/>
            <a:r>
              <a:rPr lang="uk-UA" altLang="ru-RU" i="1" dirty="0" smtClean="0"/>
              <a:t> </a:t>
            </a:r>
            <a:r>
              <a:rPr lang="uk-UA" altLang="ru-RU" dirty="0" smtClean="0"/>
              <a:t>Найбільше </a:t>
            </a:r>
            <a:r>
              <a:rPr lang="uk-UA" altLang="ru-RU" dirty="0"/>
              <a:t>ліцеїстам подобаються літературні </a:t>
            </a:r>
            <a:r>
              <a:rPr lang="uk-UA" altLang="ru-RU" dirty="0" smtClean="0"/>
              <a:t>змагання</a:t>
            </a:r>
          </a:p>
          <a:p>
            <a:pPr algn="ctr"/>
            <a:endParaRPr lang="uk-UA" dirty="0"/>
          </a:p>
          <a:p>
            <a:endParaRPr lang="uk-UA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тиждень мови\S7301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472" y="2928934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тиждень мови\S7301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14620"/>
            <a:ext cx="3500430" cy="262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тиждень мови\S73012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4278276"/>
            <a:ext cx="3439632" cy="2579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3306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714500"/>
            <a:ext cx="6452197" cy="936104"/>
          </a:xfrm>
        </p:spPr>
        <p:txBody>
          <a:bodyPr/>
          <a:lstStyle/>
          <a:p>
            <a:r>
              <a:rPr lang="uk-UA" altLang="ru-RU" dirty="0">
                <a:solidFill>
                  <a:srgbClr val="0033CC"/>
                </a:solidFill>
              </a:rPr>
              <a:t>Семінари, педради, конференції </a:t>
            </a:r>
            <a:br>
              <a:rPr lang="uk-UA" altLang="ru-RU" dirty="0">
                <a:solidFill>
                  <a:srgbClr val="0033CC"/>
                </a:solidFill>
              </a:rPr>
            </a:b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2420888"/>
            <a:ext cx="6510002" cy="3022083"/>
          </a:xfrm>
        </p:spPr>
        <p:txBody>
          <a:bodyPr/>
          <a:lstStyle/>
          <a:p>
            <a:r>
              <a:rPr lang="uk-UA" altLang="ru-RU" dirty="0"/>
              <a:t>З темою, яку досліджую, неодноразово виступала перед колегами на семінарах, педрадах, конференціях, засіданнях методичного об`єднання вчителів суспільно – гуманітарного </a:t>
            </a:r>
            <a:r>
              <a:rPr lang="uk-UA" altLang="ru-RU" dirty="0" smtClean="0"/>
              <a:t>циклу.</a:t>
            </a:r>
            <a:endParaRPr lang="uk-UA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5901" y="3685339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2850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5373216"/>
            <a:ext cx="4392488" cy="936104"/>
          </a:xfrm>
        </p:spPr>
        <p:txBody>
          <a:bodyPr/>
          <a:lstStyle/>
          <a:p>
            <a:pPr marL="0" indent="0" algn="l">
              <a:buNone/>
            </a:pPr>
            <a:r>
              <a:rPr lang="uk-UA" altLang="ru-RU" sz="3200" dirty="0">
                <a:latin typeface="Segoe Print" pitchFamily="2" charset="0"/>
              </a:rPr>
              <a:t>Дякую  за увагу</a:t>
            </a:r>
            <a:br>
              <a:rPr lang="uk-UA" altLang="ru-RU" sz="3200" dirty="0">
                <a:latin typeface="Segoe Print" pitchFamily="2" charset="0"/>
              </a:rPr>
            </a:br>
            <a:endParaRPr lang="uk-UA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6798" y="1412776"/>
            <a:ext cx="5970494" cy="835460"/>
          </a:xfrm>
        </p:spPr>
        <p:txBody>
          <a:bodyPr/>
          <a:lstStyle/>
          <a:p>
            <a:pPr algn="l"/>
            <a:endParaRPr lang="uk-UA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940152" y="2780928"/>
            <a:ext cx="3061855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фото\DSC01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57166"/>
            <a:ext cx="3428992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фото\ліцей\Изображение 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85728"/>
            <a:ext cx="3333741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6240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тиждень мови\S73012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679033"/>
            <a:ext cx="4286280" cy="321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85728"/>
            <a:ext cx="4148331" cy="311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428868"/>
            <a:ext cx="6164165" cy="1356183"/>
          </a:xfrm>
        </p:spPr>
        <p:txBody>
          <a:bodyPr/>
          <a:lstStyle/>
          <a:p>
            <a:pPr marL="0" indent="0">
              <a:buNone/>
            </a:pPr>
            <a:r>
              <a:rPr lang="ru-RU" altLang="ru-RU" i="1" dirty="0">
                <a:solidFill>
                  <a:srgbClr val="FF0000"/>
                </a:solidFill>
              </a:rPr>
              <a:t>а</a:t>
            </a:r>
            <a:r>
              <a:rPr lang="uk-UA" altLang="ru-RU" i="1" dirty="0">
                <a:solidFill>
                  <a:srgbClr val="FF0000"/>
                </a:solidFill>
              </a:rPr>
              <a:t> це  мої учні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112" y="285728"/>
            <a:ext cx="4400418" cy="2924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571876"/>
            <a:ext cx="4067497" cy="3050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5" t="62453" r="60613"/>
          <a:stretch/>
        </p:blipFill>
        <p:spPr bwMode="auto">
          <a:xfrm>
            <a:off x="-571536" y="2214554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399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500042"/>
            <a:ext cx="6429421" cy="1000132"/>
          </a:xfrm>
        </p:spPr>
        <p:txBody>
          <a:bodyPr/>
          <a:lstStyle/>
          <a:p>
            <a:pPr>
              <a:buNone/>
            </a:pPr>
            <a:r>
              <a:rPr lang="uk-UA" altLang="ru-RU" i="1" dirty="0">
                <a:solidFill>
                  <a:srgbClr val="C00000"/>
                </a:solidFill>
              </a:rPr>
              <a:t>Моя вчительська позиція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43636" y="1571612"/>
            <a:ext cx="2643206" cy="41434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latin typeface="Monotype Corsiva" pitchFamily="66" charset="0"/>
              </a:rPr>
              <a:t>Візьми промінь світла</a:t>
            </a:r>
            <a:br>
              <a:rPr lang="uk-UA" sz="1800" b="1" dirty="0" smtClean="0">
                <a:latin typeface="Monotype Corsiva" pitchFamily="66" charset="0"/>
              </a:rPr>
            </a:br>
            <a:r>
              <a:rPr lang="uk-UA" sz="1800" b="1" dirty="0" smtClean="0">
                <a:latin typeface="Monotype Corsiva" pitchFamily="66" charset="0"/>
              </a:rPr>
              <a:t>І спрямуй його туди,</a:t>
            </a:r>
            <a:br>
              <a:rPr lang="uk-UA" sz="1800" b="1" dirty="0" smtClean="0">
                <a:latin typeface="Monotype Corsiva" pitchFamily="66" charset="0"/>
              </a:rPr>
            </a:br>
            <a:r>
              <a:rPr lang="uk-UA" sz="1800" b="1" dirty="0" smtClean="0">
                <a:latin typeface="Monotype Corsiva" pitchFamily="66" charset="0"/>
              </a:rPr>
              <a:t>Де панує темрява...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latin typeface="Monotype Corsiva" pitchFamily="66" charset="0"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latin typeface="Monotype Corsiva" pitchFamily="66" charset="0"/>
              </a:rPr>
              <a:t>Візьми усмішку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latin typeface="Monotype Corsiva" pitchFamily="66" charset="0"/>
              </a:rPr>
              <a:t>І подаруй її тому,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latin typeface="Monotype Corsiva" pitchFamily="66" charset="0"/>
              </a:rPr>
              <a:t>Хто так її потребує.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latin typeface="Monotype Corsiva" pitchFamily="66" charset="0"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latin typeface="Monotype Corsiva" pitchFamily="66" charset="0"/>
              </a:rPr>
              <a:t>Візьми доброту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latin typeface="Monotype Corsiva" pitchFamily="66" charset="0"/>
              </a:rPr>
              <a:t>І яви її тому, хто сам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latin typeface="Monotype Corsiva" pitchFamily="66" charset="0"/>
              </a:rPr>
              <a:t>Не вміє віддавати.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latin typeface="Monotype Corsiva" pitchFamily="66" charset="0"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latin typeface="Monotype Corsiva" pitchFamily="66" charset="0"/>
              </a:rPr>
              <a:t>Візьми віру</a:t>
            </a:r>
            <a:br>
              <a:rPr lang="uk-UA" sz="1800" b="1" dirty="0" smtClean="0">
                <a:latin typeface="Monotype Corsiva" pitchFamily="66" charset="0"/>
              </a:rPr>
            </a:br>
            <a:r>
              <a:rPr lang="uk-UA" sz="1800" b="1" dirty="0" smtClean="0">
                <a:latin typeface="Monotype Corsiva" pitchFamily="66" charset="0"/>
              </a:rPr>
              <a:t>І віддай кожному,</a:t>
            </a:r>
            <a:br>
              <a:rPr lang="uk-UA" sz="1800" b="1" dirty="0" smtClean="0">
                <a:latin typeface="Monotype Corsiva" pitchFamily="66" charset="0"/>
              </a:rPr>
            </a:br>
            <a:r>
              <a:rPr lang="uk-UA" sz="1800" b="1" dirty="0" smtClean="0">
                <a:latin typeface="Monotype Corsiva" pitchFamily="66" charset="0"/>
              </a:rPr>
              <a:t>Хто не має її.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latin typeface="Monotype Corsiva" pitchFamily="66" charset="0"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latin typeface="Monotype Corsiva" pitchFamily="66" charset="0"/>
              </a:rPr>
              <a:t>Візьми любов   </a:t>
            </a:r>
            <a:br>
              <a:rPr lang="uk-UA" sz="1800" b="1" dirty="0" smtClean="0">
                <a:latin typeface="Monotype Corsiva" pitchFamily="66" charset="0"/>
              </a:rPr>
            </a:br>
            <a:r>
              <a:rPr lang="uk-UA" sz="1800" b="1" dirty="0" smtClean="0">
                <a:latin typeface="Monotype Corsiva" pitchFamily="66" charset="0"/>
              </a:rPr>
              <a:t>і неси її всьому світові.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uk-UA" sz="1800" b="1" dirty="0">
              <a:latin typeface="Monotype Corsiva" pitchFamily="66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5" t="62453" r="60613"/>
          <a:stretch/>
        </p:blipFill>
        <p:spPr bwMode="auto">
          <a:xfrm>
            <a:off x="214282" y="4643446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14546" y="507207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err="1" smtClean="0">
                <a:solidFill>
                  <a:srgbClr val="C00000"/>
                </a:solidFill>
              </a:rPr>
              <a:t>Віддай</a:t>
            </a:r>
            <a:r>
              <a:rPr lang="ru-RU" sz="2000" b="1" i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людині</a:t>
            </a:r>
            <a:r>
              <a:rPr lang="ru-RU" sz="2000" b="1" i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крихітку</a:t>
            </a:r>
            <a:r>
              <a:rPr lang="ru-RU" sz="2000" b="1" i="1" dirty="0" smtClean="0">
                <a:solidFill>
                  <a:srgbClr val="C00000"/>
                </a:solidFill>
              </a:rPr>
              <a:t> себе, за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це</a:t>
            </a:r>
            <a:r>
              <a:rPr lang="ru-RU" sz="2000" b="1" i="1" dirty="0" smtClean="0">
                <a:solidFill>
                  <a:srgbClr val="C00000"/>
                </a:solidFill>
              </a:rPr>
              <a:t> душа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наповнюється</a:t>
            </a:r>
            <a:r>
              <a:rPr lang="ru-RU" sz="2000" b="1" i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світлом</a:t>
            </a:r>
            <a:r>
              <a:rPr lang="ru-RU" sz="2000" b="1" i="1" dirty="0" smtClean="0">
                <a:solidFill>
                  <a:srgbClr val="C00000"/>
                </a:solidFill>
              </a:rPr>
              <a:t>...                                      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                                  (Л.Костенко)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10" name="Picture 4" descr="D:\фото\IMG_08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428736"/>
            <a:ext cx="3992120" cy="2994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7914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187466"/>
            <a:ext cx="7110805" cy="1527034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ru-RU" i="1" dirty="0">
                <a:solidFill>
                  <a:srgbClr val="C00000"/>
                </a:solidFill>
              </a:rPr>
              <a:t>Тема, </a:t>
            </a:r>
            <a:r>
              <a:rPr lang="uk-UA" altLang="ru-RU" i="1" dirty="0" smtClean="0">
                <a:solidFill>
                  <a:srgbClr val="C00000"/>
                </a:solidFill>
              </a:rPr>
              <a:t>яку досліджую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5736" y="2204864"/>
            <a:ext cx="6654018" cy="1797947"/>
          </a:xfrm>
        </p:spPr>
        <p:txBody>
          <a:bodyPr>
            <a:noAutofit/>
          </a:bodyPr>
          <a:lstStyle/>
          <a:p>
            <a:r>
              <a:rPr lang="uk-UA" sz="4800" b="1" i="1" dirty="0">
                <a:latin typeface="Monotype Corsiva" panose="03010101010201010101" pitchFamily="66" charset="0"/>
              </a:rPr>
              <a:t>Нетрадиційний урок української літератури  в системі новітніх педагогічних технологій</a:t>
            </a:r>
            <a:endParaRPr lang="uk-UA" sz="4800" i="1" dirty="0">
              <a:latin typeface="Monotype Corsiva" panose="03010101010201010101" pitchFamily="66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83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837" y="0"/>
            <a:ext cx="6726781" cy="105519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uk-UA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Нестандартні уроки -</a:t>
            </a:r>
            <a:endParaRPr lang="uk-UA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grpSp>
        <p:nvGrpSpPr>
          <p:cNvPr id="4" name="Группа 3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86000" y="1196752"/>
            <a:ext cx="66784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r>
              <a:rPr lang="uk-UA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</a:t>
            </a:r>
            <a:r>
              <a:rPr lang="uk-UA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ходинка до </a:t>
            </a:r>
            <a:r>
              <a:rPr lang="uk-UA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розвитку соціально-психологічної готовності </a:t>
            </a:r>
            <a:r>
              <a:rPr lang="uk-UA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дитини </a:t>
            </a:r>
            <a:r>
              <a:rPr lang="uk-UA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до життя, що включає такі якості: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b="1" dirty="0">
                <a:latin typeface="Monotype Corsiva" panose="03010101010201010101" pitchFamily="66" charset="0"/>
              </a:rPr>
              <a:t>уміння приймати рішення та робити вибір;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b="1" dirty="0">
                <a:latin typeface="Monotype Corsiva" panose="03010101010201010101" pitchFamily="66" charset="0"/>
              </a:rPr>
              <a:t>бути свідомим громадянином своєї держави;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b="1" dirty="0">
                <a:latin typeface="Monotype Corsiva" panose="03010101010201010101" pitchFamily="66" charset="0"/>
              </a:rPr>
              <a:t>відчувати себе громадянином цілого світу;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b="1" dirty="0">
                <a:latin typeface="Monotype Corsiva" panose="03010101010201010101" pitchFamily="66" charset="0"/>
              </a:rPr>
              <a:t>вміти співпрацювати з іншими людьми;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b="1" dirty="0">
                <a:latin typeface="Monotype Corsiva" panose="03010101010201010101" pitchFamily="66" charset="0"/>
              </a:rPr>
              <a:t>завжди працювати якісно;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b="1" dirty="0">
                <a:latin typeface="Monotype Corsiva" panose="03010101010201010101" pitchFamily="66" charset="0"/>
              </a:rPr>
              <a:t>проявляти ініціативу;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b="1" dirty="0">
                <a:latin typeface="Monotype Corsiva" panose="03010101010201010101" pitchFamily="66" charset="0"/>
              </a:rPr>
              <a:t>навчитися працювати з великим обсягом різноманітної інформації, самостійно здійснювати її пошук, обробку, аналіз і зберігання;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b="1" dirty="0">
                <a:latin typeface="Monotype Corsiva" panose="03010101010201010101" pitchFamily="66" charset="0"/>
              </a:rPr>
              <a:t>бути свідомим того,що існують різні цінності.</a:t>
            </a:r>
          </a:p>
        </p:txBody>
      </p:sp>
    </p:spTree>
    <p:extLst>
      <p:ext uri="{BB962C8B-B14F-4D97-AF65-F5344CB8AC3E}">
        <p14:creationId xmlns:p14="http://schemas.microsoft.com/office/powerpoint/2010/main" xmlns="" val="10678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27784" y="1714500"/>
            <a:ext cx="6068627" cy="4944613"/>
          </a:xfrm>
        </p:spPr>
        <p:txBody>
          <a:bodyPr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3200" b="1" dirty="0" smtClean="0">
                <a:latin typeface="Monotype Corsiva" panose="03010101010201010101" pitchFamily="66" charset="0"/>
              </a:rPr>
              <a:t>незвичайність і захопливість змісту;</a:t>
            </a:r>
            <a:endParaRPr lang="ru-RU" sz="3200" b="1" dirty="0" smtClean="0">
              <a:latin typeface="Monotype Corsiva" panose="03010101010201010101" pitchFamily="66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3200" b="1" dirty="0" smtClean="0">
                <a:latin typeface="Monotype Corsiva" panose="03010101010201010101" pitchFamily="66" charset="0"/>
              </a:rPr>
              <a:t>набуття практичного або суспільного досвіду;</a:t>
            </a:r>
            <a:endParaRPr lang="ru-RU" sz="3200" b="1" dirty="0" smtClean="0">
              <a:latin typeface="Monotype Corsiva" panose="03010101010201010101" pitchFamily="66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3200" b="1" dirty="0" smtClean="0">
                <a:latin typeface="Monotype Corsiva" panose="03010101010201010101" pitchFamily="66" charset="0"/>
              </a:rPr>
              <a:t>значна активність учнів;</a:t>
            </a:r>
            <a:endParaRPr lang="ru-RU" sz="3200" b="1" dirty="0" smtClean="0">
              <a:latin typeface="Monotype Corsiva" panose="03010101010201010101" pitchFamily="66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3200" b="1" dirty="0" smtClean="0">
                <a:latin typeface="Monotype Corsiva" panose="03010101010201010101" pitchFamily="66" charset="0"/>
              </a:rPr>
              <a:t>створення в учнів позитивного емоційного настрою;</a:t>
            </a:r>
            <a:endParaRPr lang="ru-RU" sz="3200" b="1" dirty="0" smtClean="0">
              <a:latin typeface="Monotype Corsiva" panose="03010101010201010101" pitchFamily="66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3200" b="1" dirty="0" smtClean="0">
                <a:latin typeface="Monotype Corsiva" panose="03010101010201010101" pitchFamily="66" charset="0"/>
              </a:rPr>
              <a:t>формування інтересу до предмета.</a:t>
            </a:r>
            <a:endParaRPr lang="ru-RU" sz="3200" b="1" dirty="0" smtClean="0">
              <a:latin typeface="Monotype Corsiva" panose="03010101010201010101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4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65102" y="116632"/>
            <a:ext cx="5966666" cy="105519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uk-UA" sz="4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Переваги нестандартних уроків:</a:t>
            </a:r>
            <a:endParaRPr lang="uk-UA" sz="4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8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0"/>
            <a:ext cx="6581567" cy="198884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uk-UA" sz="4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Використання </a:t>
            </a:r>
            <a:r>
              <a:rPr lang="uk-UA" sz="4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нестандартних уроків сприяє:</a:t>
            </a:r>
            <a:endParaRPr lang="ru-RU" sz="4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55776" y="2204864"/>
            <a:ext cx="6408712" cy="4371425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latin typeface="Monotype Corsiva" panose="03010101010201010101" pitchFamily="66" charset="0"/>
              </a:rPr>
              <a:t>підвищенню загальної обізнаності та освіченості дітей;</a:t>
            </a:r>
            <a:endParaRPr lang="ru-RU" sz="2800" b="1" dirty="0" smtClean="0">
              <a:latin typeface="Monotype Corsiva" panose="03010101010201010101" pitchFamily="66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latin typeface="Monotype Corsiva" panose="03010101010201010101" pitchFamily="66" charset="0"/>
              </a:rPr>
              <a:t>поглибленню знань з предмета;</a:t>
            </a:r>
            <a:endParaRPr lang="ru-RU" sz="2800" b="1" dirty="0" smtClean="0">
              <a:latin typeface="Monotype Corsiva" panose="03010101010201010101" pitchFamily="66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latin typeface="Monotype Corsiva" panose="03010101010201010101" pitchFamily="66" charset="0"/>
              </a:rPr>
              <a:t>підвищенню кругозору учнів;</a:t>
            </a:r>
            <a:endParaRPr lang="ru-RU" sz="2800" b="1" dirty="0" smtClean="0">
              <a:latin typeface="Monotype Corsiva" panose="03010101010201010101" pitchFamily="66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latin typeface="Monotype Corsiva" panose="03010101010201010101" pitchFamily="66" charset="0"/>
              </a:rPr>
              <a:t>перевірці знань учнів у ігровій та захоплюючій формі;</a:t>
            </a:r>
            <a:endParaRPr lang="ru-RU" sz="2800" b="1" dirty="0" smtClean="0">
              <a:latin typeface="Monotype Corsiva" panose="03010101010201010101" pitchFamily="66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latin typeface="Monotype Corsiva" panose="03010101010201010101" pitchFamily="66" charset="0"/>
              </a:rPr>
              <a:t>зняттю втомленості учнів;</a:t>
            </a:r>
            <a:endParaRPr lang="ru-RU" sz="2800" b="1" dirty="0" smtClean="0">
              <a:latin typeface="Monotype Corsiva" panose="03010101010201010101" pitchFamily="66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latin typeface="Monotype Corsiva" panose="03010101010201010101" pitchFamily="66" charset="0"/>
              </a:rPr>
              <a:t>активному розвитку пізнавальних процесів в учнів.</a:t>
            </a:r>
            <a:endParaRPr lang="ru-RU" sz="2800" b="1" dirty="0" smtClean="0">
              <a:latin typeface="Monotype Corsiva" panose="03010101010201010101" pitchFamily="66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78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173" y="188640"/>
            <a:ext cx="7055041" cy="132953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uk-UA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Ознаки нетрадиційного уроку:</a:t>
            </a:r>
            <a:endParaRPr lang="uk-UA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3728" y="1628800"/>
            <a:ext cx="6840760" cy="5040559"/>
          </a:xfrm>
        </p:spPr>
        <p:txBody>
          <a:bodyPr>
            <a:normAutofit lnSpcReduction="10000"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•</a:t>
            </a:r>
            <a:r>
              <a:rPr lang="uk-UA" sz="3200" b="1" dirty="0" smtClean="0">
                <a:latin typeface="Monotype Corsiva" panose="03010101010201010101" pitchFamily="66" charset="0"/>
              </a:rPr>
              <a:t>    </a:t>
            </a:r>
            <a:r>
              <a:rPr lang="uk-UA" sz="3200" b="1" dirty="0">
                <a:latin typeface="Monotype Corsiva" panose="03010101010201010101" pitchFamily="66" charset="0"/>
              </a:rPr>
              <a:t>підготовка не теоретиків, а гуманних освічених людей;</a:t>
            </a:r>
          </a:p>
          <a:p>
            <a:r>
              <a:rPr lang="uk-UA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•</a:t>
            </a:r>
            <a:r>
              <a:rPr lang="uk-UA" sz="3200" b="1" dirty="0">
                <a:latin typeface="Monotype Corsiva" panose="03010101010201010101" pitchFamily="66" charset="0"/>
              </a:rPr>
              <a:t>    навчання не словом, а справою;</a:t>
            </a:r>
          </a:p>
          <a:p>
            <a:r>
              <a:rPr lang="uk-UA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•</a:t>
            </a:r>
            <a:r>
              <a:rPr lang="uk-UA" sz="3200" b="1" dirty="0">
                <a:latin typeface="Monotype Corsiva" panose="03010101010201010101" pitchFamily="66" charset="0"/>
              </a:rPr>
              <a:t>    проведення його не для учнів, а разом з ними;</a:t>
            </a:r>
          </a:p>
          <a:p>
            <a:r>
              <a:rPr lang="uk-UA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•</a:t>
            </a:r>
            <a:r>
              <a:rPr lang="uk-UA" sz="3200" b="1" dirty="0">
                <a:latin typeface="Monotype Corsiva" panose="03010101010201010101" pitchFamily="66" charset="0"/>
              </a:rPr>
              <a:t>  спрямовування діяльності не на клас в цілому, а на особистість кожного учня;</a:t>
            </a:r>
          </a:p>
          <a:p>
            <a:r>
              <a:rPr lang="uk-UA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•</a:t>
            </a:r>
            <a:r>
              <a:rPr lang="uk-UA" sz="3200" b="1" dirty="0">
                <a:latin typeface="Monotype Corsiva" panose="03010101010201010101" pitchFamily="66" charset="0"/>
              </a:rPr>
              <a:t>    забезпечення повного засвоєння навчального матеріалу на уроці.</a:t>
            </a:r>
          </a:p>
          <a:p>
            <a:endParaRPr lang="uk-UA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31398" y="0"/>
            <a:ext cx="2012853" cy="6858001"/>
            <a:chOff x="27355" y="0"/>
            <a:chExt cx="2012853" cy="6858001"/>
          </a:xfrm>
        </p:grpSpPr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09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5" t="62453" r="60613"/>
          <a:stretch/>
        </p:blipFill>
        <p:spPr bwMode="auto">
          <a:xfrm>
            <a:off x="483318" y="4560229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>
          <a:xfrm>
            <a:off x="3240476" y="0"/>
            <a:ext cx="5868144" cy="584742"/>
          </a:xfrm>
        </p:spPr>
        <p:txBody>
          <a:bodyPr/>
          <a:lstStyle/>
          <a:p>
            <a:pPr marL="182880" indent="0">
              <a:buNone/>
            </a:pPr>
            <a:r>
              <a:rPr lang="uk-UA" dirty="0" smtClean="0">
                <a:solidFill>
                  <a:srgbClr val="C00000"/>
                </a:solidFill>
              </a:rPr>
              <a:t>    </a:t>
            </a:r>
            <a:r>
              <a:rPr lang="uk-UA" sz="4400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 навчання</a:t>
            </a:r>
            <a:endParaRPr lang="uk-UA" u="sng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>
          <a:xfrm>
            <a:off x="2311073" y="1290062"/>
            <a:ext cx="6005343" cy="282754"/>
          </a:xfrm>
        </p:spPr>
        <p:txBody>
          <a:bodyPr>
            <a:normAutofit fontScale="70000" lnSpcReduction="20000"/>
          </a:bodyPr>
          <a:lstStyle/>
          <a:p>
            <a:endParaRPr lang="uk-UA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0417" y="3569160"/>
            <a:ext cx="3139581" cy="93996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tx1"/>
                </a:solidFill>
              </a:rPr>
              <a:t>Вивчення </a:t>
            </a:r>
            <a:r>
              <a:rPr lang="uk-UA" sz="2000" b="1" dirty="0">
                <a:solidFill>
                  <a:schemeClr val="tx1"/>
                </a:solidFill>
              </a:rPr>
              <a:t>літературно-критичних </a:t>
            </a:r>
            <a:r>
              <a:rPr lang="uk-UA" sz="2000" b="1" dirty="0" smtClean="0">
                <a:solidFill>
                  <a:schemeClr val="tx1"/>
                </a:solidFill>
              </a:rPr>
              <a:t>статей</a:t>
            </a:r>
            <a:endParaRPr lang="uk-UA" sz="200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014902" y="4455032"/>
            <a:ext cx="402159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рок-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конференція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83318" y="1572816"/>
            <a:ext cx="3126680" cy="86024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</a:rPr>
              <a:t>Вивчення оглядових і монографічних </a:t>
            </a:r>
            <a:r>
              <a:rPr lang="uk-UA" sz="2000" b="1" dirty="0" smtClean="0">
                <a:solidFill>
                  <a:schemeClr val="tx1"/>
                </a:solidFill>
              </a:rPr>
              <a:t>тем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70417" y="2599898"/>
            <a:ext cx="3139581" cy="864096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</a:rPr>
              <a:t>Початок вивчення біографії і творчості письменника 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338288"/>
            <a:ext cx="42484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рок-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дослідження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0989" y="5945170"/>
            <a:ext cx="3122863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урок-зустріч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uk-UA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62364" y="3777530"/>
            <a:ext cx="29741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урок-лекція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65669" y="3031946"/>
            <a:ext cx="4043094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урок-усний журнал</a:t>
            </a:r>
            <a:endParaRPr lang="uk-UA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77324" y="1418161"/>
            <a:ext cx="5105885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урок-літературний вечір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93146" y="5202116"/>
            <a:ext cx="371489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урок-презентація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3923928" y="2002936"/>
            <a:ext cx="1069218" cy="3353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779912" y="2708920"/>
            <a:ext cx="9516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9" idx="1"/>
          </p:cNvCxnSpPr>
          <p:nvPr/>
        </p:nvCxnSpPr>
        <p:spPr>
          <a:xfrm>
            <a:off x="3753501" y="3031946"/>
            <a:ext cx="1512168" cy="292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923928" y="3569160"/>
            <a:ext cx="2138436" cy="469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29" idx="1"/>
          </p:cNvCxnSpPr>
          <p:nvPr/>
        </p:nvCxnSpPr>
        <p:spPr>
          <a:xfrm>
            <a:off x="3923928" y="4039140"/>
            <a:ext cx="1090974" cy="708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923928" y="4300750"/>
            <a:ext cx="864096" cy="1072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609998" y="4716642"/>
            <a:ext cx="859417" cy="9669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7273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584</TotalTime>
  <Words>529</Words>
  <Application>Microsoft Office PowerPoint</Application>
  <PresentationFormat>Экран (4:3)</PresentationFormat>
  <Paragraphs>106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Це я,</vt:lpstr>
      <vt:lpstr>а це  мої учні</vt:lpstr>
      <vt:lpstr>Моя вчительська позиція</vt:lpstr>
      <vt:lpstr>Тема, яку досліджую</vt:lpstr>
      <vt:lpstr>Нестандартні уроки -</vt:lpstr>
      <vt:lpstr>Переваги нестандартних уроків:</vt:lpstr>
      <vt:lpstr>Використання нестандартних уроків сприяє:</vt:lpstr>
      <vt:lpstr>Ознаки нетрадиційного уроку:</vt:lpstr>
      <vt:lpstr>    Форми навчання</vt:lpstr>
      <vt:lpstr>    Форми навчання</vt:lpstr>
      <vt:lpstr>Форми навчання</vt:lpstr>
      <vt:lpstr>Щоб урок літератури був ефективним</vt:lpstr>
      <vt:lpstr>Позакласна робота </vt:lpstr>
      <vt:lpstr>Семінари, педради, конференції  </vt:lpstr>
      <vt:lpstr>Дякую  за увагу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 я,</dc:title>
  <dc:creator>lisey1</dc:creator>
  <cp:lastModifiedBy>Sasha</cp:lastModifiedBy>
  <cp:revision>54</cp:revision>
  <dcterms:created xsi:type="dcterms:W3CDTF">2014-11-09T16:52:16Z</dcterms:created>
  <dcterms:modified xsi:type="dcterms:W3CDTF">2015-01-10T08:01:20Z</dcterms:modified>
</cp:coreProperties>
</file>